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0" r:id="rId7"/>
    <p:sldId id="261" r:id="rId8"/>
    <p:sldId id="262" r:id="rId9"/>
    <p:sldId id="276" r:id="rId10"/>
    <p:sldId id="264" r:id="rId11"/>
    <p:sldId id="267" r:id="rId12"/>
    <p:sldId id="269" r:id="rId13"/>
    <p:sldId id="270" r:id="rId14"/>
    <p:sldId id="272" r:id="rId15"/>
    <p:sldId id="273" r:id="rId16"/>
    <p:sldId id="274" r:id="rId17"/>
    <p:sldId id="275"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7C1"/>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94660"/>
  </p:normalViewPr>
  <p:slideViewPr>
    <p:cSldViewPr snapToGrid="0">
      <p:cViewPr varScale="1">
        <p:scale>
          <a:sx n="83" d="100"/>
          <a:sy n="83" d="100"/>
        </p:scale>
        <p:origin x="39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D0B72-4A75-3D6E-0765-6272E8451B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10149111-BFE7-20C5-4735-9091DE1CE4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4DF5459A-0C94-6B24-96A3-A185EE4F15DB}"/>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5" name="Footer Placeholder 4">
            <a:extLst>
              <a:ext uri="{FF2B5EF4-FFF2-40B4-BE49-F238E27FC236}">
                <a16:creationId xmlns:a16="http://schemas.microsoft.com/office/drawing/2014/main" id="{7C47FCF2-5844-FCF3-2353-0EE0594CDB7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A96772A-E197-6C76-0F7F-AAFB6075A3EB}"/>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238927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99AC-7F6A-E54A-252E-A692BA7FB2D1}"/>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C72A7437-BAC5-CAE5-95CC-A2009824A2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637975B-803C-D296-75AA-F0073114E028}"/>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5" name="Footer Placeholder 4">
            <a:extLst>
              <a:ext uri="{FF2B5EF4-FFF2-40B4-BE49-F238E27FC236}">
                <a16:creationId xmlns:a16="http://schemas.microsoft.com/office/drawing/2014/main" id="{C02687D0-A2A3-C137-6924-3E1CCE6A7AB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C38C7A8D-D3D0-D644-4E67-BF37D523D33C}"/>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1176196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3F66D-2736-A00C-6487-1F5B3500DE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547F9506-409B-45B5-26B9-F95228B339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84E87-FF4D-6008-2B40-F68AB07696F2}"/>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5" name="Footer Placeholder 4">
            <a:extLst>
              <a:ext uri="{FF2B5EF4-FFF2-40B4-BE49-F238E27FC236}">
                <a16:creationId xmlns:a16="http://schemas.microsoft.com/office/drawing/2014/main" id="{8542B6ED-8014-C123-5F85-40B19683266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2D1FC210-681A-D568-E1DD-4A574C94BD5F}"/>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359702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968B0-A26F-E3CC-B4D6-31EAAC32E0E3}"/>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8525CBC-8F5C-2412-601B-63B56D0613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4491C120-3359-1DB0-1FE1-8647D92EB8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8A86BA4E-D2EA-E8E0-5C07-274ACC625A5C}"/>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6" name="Footer Placeholder 5">
            <a:extLst>
              <a:ext uri="{FF2B5EF4-FFF2-40B4-BE49-F238E27FC236}">
                <a16:creationId xmlns:a16="http://schemas.microsoft.com/office/drawing/2014/main" id="{D8AA1CE7-913C-8B5D-D898-5D047BB3E65C}"/>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691915E4-99E5-B36F-92AA-9FAA5BA9E271}"/>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2430149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25CF0-7D88-9E33-3BC9-35A52D4587B7}"/>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9ACD6F43-1234-A848-31B1-4CFB2D8F1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727208-76F3-2648-A7EB-95D3D62E4C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5AD48ACC-A6EF-AD4C-D61A-487110F0BB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BB2396-EB59-F971-5CFE-5E4ACD0355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3DD1A41E-C7AC-CCCD-3034-57ED18DB1A70}"/>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8" name="Footer Placeholder 7">
            <a:extLst>
              <a:ext uri="{FF2B5EF4-FFF2-40B4-BE49-F238E27FC236}">
                <a16:creationId xmlns:a16="http://schemas.microsoft.com/office/drawing/2014/main" id="{D561EC73-6095-4B7F-1528-0E0D4C36F9A3}"/>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68BD955C-5141-46FF-7F4F-4C0E999E6431}"/>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817719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7402D-34B7-D78C-65E4-95A9122613CA}"/>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A6343E1E-2234-14B6-B56C-CDF0E4D66B5F}"/>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4" name="Footer Placeholder 3">
            <a:extLst>
              <a:ext uri="{FF2B5EF4-FFF2-40B4-BE49-F238E27FC236}">
                <a16:creationId xmlns:a16="http://schemas.microsoft.com/office/drawing/2014/main" id="{1922EA65-CB02-A7A5-EDF9-21F98DA6EDA5}"/>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6A1163A8-550C-5750-0CAC-1820912A1340}"/>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4050488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A8E04-99F9-C914-50A9-2BCC67D3ACFA}"/>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3" name="Footer Placeholder 2">
            <a:extLst>
              <a:ext uri="{FF2B5EF4-FFF2-40B4-BE49-F238E27FC236}">
                <a16:creationId xmlns:a16="http://schemas.microsoft.com/office/drawing/2014/main" id="{36696750-5B83-BE32-B7B4-24C899E81482}"/>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F0B07E48-51B1-7B08-2D59-8ABC788054EC}"/>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2135777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D3B9-8E27-09D2-0333-7AD66F94E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1D09F1A0-E403-CFA4-4DF9-D87C7DEC6A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410AAAD5-E5CF-ED18-6DDB-B913A11269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9C4F1-EB69-C51E-014A-5789DD077336}"/>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6" name="Footer Placeholder 5">
            <a:extLst>
              <a:ext uri="{FF2B5EF4-FFF2-40B4-BE49-F238E27FC236}">
                <a16:creationId xmlns:a16="http://schemas.microsoft.com/office/drawing/2014/main" id="{BCADD83C-02DC-D54C-F0EC-9AE958CF3E2C}"/>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9CD036AC-FEB6-3074-DD3A-C3E43CBB0A3A}"/>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177390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222B1-1ACE-0BAF-6FA9-FFFCD54696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536B9362-5DD4-4C79-BB36-B1B3770499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0E6D5EAE-6AB4-D168-86E9-4306517576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919A46-DD98-BFA4-702C-BB8A141D154D}"/>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6" name="Footer Placeholder 5">
            <a:extLst>
              <a:ext uri="{FF2B5EF4-FFF2-40B4-BE49-F238E27FC236}">
                <a16:creationId xmlns:a16="http://schemas.microsoft.com/office/drawing/2014/main" id="{1A6E57FC-915C-B448-9CD8-51BDC9B1F4FB}"/>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703A6586-4C22-F7B0-A54E-A1CECCE68118}"/>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1164143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DECC-9F0F-C135-2564-CCC0AB561D21}"/>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43E1FB1-82DF-9620-661E-1C8E1EAE05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B6E04F5A-0D9A-FA47-9133-4B0566D236B7}"/>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5" name="Footer Placeholder 4">
            <a:extLst>
              <a:ext uri="{FF2B5EF4-FFF2-40B4-BE49-F238E27FC236}">
                <a16:creationId xmlns:a16="http://schemas.microsoft.com/office/drawing/2014/main" id="{DEF128D4-B237-696C-FB10-110EE9133CE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CD8E14D-6007-9857-1AC7-5C8E1A3A47F5}"/>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39601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ABD278-333C-2D64-665F-9A9BCC002B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188A070-5732-EA49-7A1C-608D9B78AF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7F5FB71-98F5-C888-6C16-44B27A92EE71}"/>
              </a:ext>
            </a:extLst>
          </p:cNvPr>
          <p:cNvSpPr>
            <a:spLocks noGrp="1"/>
          </p:cNvSpPr>
          <p:nvPr>
            <p:ph type="dt" sz="half" idx="10"/>
          </p:nvPr>
        </p:nvSpPr>
        <p:spPr/>
        <p:txBody>
          <a:bodyPr/>
          <a:lstStyle/>
          <a:p>
            <a:fld id="{ADF6A15F-5D11-4A17-8771-32BDA328818D}" type="datetimeFigureOut">
              <a:rPr lang="en-ID" smtClean="0"/>
              <a:t>10/09/2026</a:t>
            </a:fld>
            <a:endParaRPr lang="en-ID"/>
          </a:p>
        </p:txBody>
      </p:sp>
      <p:sp>
        <p:nvSpPr>
          <p:cNvPr id="5" name="Footer Placeholder 4">
            <a:extLst>
              <a:ext uri="{FF2B5EF4-FFF2-40B4-BE49-F238E27FC236}">
                <a16:creationId xmlns:a16="http://schemas.microsoft.com/office/drawing/2014/main" id="{1578E9D1-F537-36DD-206F-11C799D2E51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9369C3EC-7CBC-A376-2023-18E37056A000}"/>
              </a:ext>
            </a:extLst>
          </p:cNvPr>
          <p:cNvSpPr>
            <a:spLocks noGrp="1"/>
          </p:cNvSpPr>
          <p:nvPr>
            <p:ph type="sldNum" sz="quarter" idx="12"/>
          </p:nvPr>
        </p:nvSpPr>
        <p:spPr/>
        <p:txBody>
          <a:bodyPr/>
          <a:lstStyle/>
          <a:p>
            <a:fld id="{35ADE43D-304A-4D77-A921-EE77A5F59E1C}" type="slidenum">
              <a:rPr lang="en-ID" smtClean="0"/>
              <a:t>‹#›</a:t>
            </a:fld>
            <a:endParaRPr lang="en-ID"/>
          </a:p>
        </p:txBody>
      </p:sp>
    </p:spTree>
    <p:extLst>
      <p:ext uri="{BB962C8B-B14F-4D97-AF65-F5344CB8AC3E}">
        <p14:creationId xmlns:p14="http://schemas.microsoft.com/office/powerpoint/2010/main" val="1465255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026EE9-2EB4-E250-9A20-438088ADE5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F07C3A4-72CF-4DB8-927F-D4EB4AEFC4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FBD6803F-6A0C-5ADB-9691-64F95A5F26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F6A15F-5D11-4A17-8771-32BDA328818D}" type="datetimeFigureOut">
              <a:rPr lang="en-ID" smtClean="0"/>
              <a:t>10/09/2026</a:t>
            </a:fld>
            <a:endParaRPr lang="en-ID"/>
          </a:p>
        </p:txBody>
      </p:sp>
      <p:sp>
        <p:nvSpPr>
          <p:cNvPr id="5" name="Footer Placeholder 4">
            <a:extLst>
              <a:ext uri="{FF2B5EF4-FFF2-40B4-BE49-F238E27FC236}">
                <a16:creationId xmlns:a16="http://schemas.microsoft.com/office/drawing/2014/main" id="{58D964D6-853C-9208-5F75-B051F22145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F4C5CDA8-9984-5BEB-0769-A2888A235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ADE43D-304A-4D77-A921-EE77A5F59E1C}" type="slidenum">
              <a:rPr lang="en-ID" smtClean="0"/>
              <a:t>‹#›</a:t>
            </a:fld>
            <a:endParaRPr lang="en-ID"/>
          </a:p>
        </p:txBody>
      </p:sp>
    </p:spTree>
    <p:extLst>
      <p:ext uri="{BB962C8B-B14F-4D97-AF65-F5344CB8AC3E}">
        <p14:creationId xmlns:p14="http://schemas.microsoft.com/office/powerpoint/2010/main" val="3006020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1921639-ACC3-5671-C346-9A1126376B0A}"/>
              </a:ext>
            </a:extLst>
          </p:cNvPr>
          <p:cNvSpPr>
            <a:spLocks noGrp="1"/>
          </p:cNvSpPr>
          <p:nvPr>
            <p:ph type="subTitle" idx="1"/>
          </p:nvPr>
        </p:nvSpPr>
        <p:spPr>
          <a:xfrm>
            <a:off x="3934832" y="3060886"/>
            <a:ext cx="4140679" cy="1159743"/>
          </a:xfrm>
        </p:spPr>
        <p:txBody>
          <a:bodyPr/>
          <a:lstStyle/>
          <a:p>
            <a:r>
              <a:rPr lang="en-US" i="1" dirty="0">
                <a:latin typeface="Franklin Gothic Medium" panose="020B0603020102020204" pitchFamily="34" charset="0"/>
              </a:rPr>
              <a:t>Designing with Evidence, Innovating with Insight</a:t>
            </a:r>
            <a:endParaRPr lang="en-ID" i="1" dirty="0">
              <a:latin typeface="Franklin Gothic Medium" panose="020B0603020102020204" pitchFamily="34" charset="0"/>
            </a:endParaRPr>
          </a:p>
        </p:txBody>
      </p:sp>
      <p:pic>
        <p:nvPicPr>
          <p:cNvPr id="4" name="Picture 3">
            <a:extLst>
              <a:ext uri="{FF2B5EF4-FFF2-40B4-BE49-F238E27FC236}">
                <a16:creationId xmlns:a16="http://schemas.microsoft.com/office/drawing/2014/main" id="{76981ADB-5A11-5009-C3C3-DEE8B9B1C92A}"/>
              </a:ext>
            </a:extLst>
          </p:cNvPr>
          <p:cNvPicPr>
            <a:picLocks noChangeAspect="1"/>
          </p:cNvPicPr>
          <p:nvPr/>
        </p:nvPicPr>
        <p:blipFill>
          <a:blip r:embed="rId2">
            <a:extLst>
              <a:ext uri="{28A0092B-C50C-407E-A947-70E740481C1C}">
                <a14:useLocalDpi xmlns:a14="http://schemas.microsoft.com/office/drawing/2010/main" val="0"/>
              </a:ext>
            </a:extLst>
          </a:blip>
          <a:srcRect l="41612"/>
          <a:stretch>
            <a:fillRect/>
          </a:stretch>
        </p:blipFill>
        <p:spPr>
          <a:xfrm>
            <a:off x="4263823" y="4183107"/>
            <a:ext cx="3482696" cy="1241302"/>
          </a:xfrm>
          <a:prstGeom prst="rect">
            <a:avLst/>
          </a:prstGeom>
        </p:spPr>
      </p:pic>
      <p:pic>
        <p:nvPicPr>
          <p:cNvPr id="2" name="Picture 1">
            <a:extLst>
              <a:ext uri="{FF2B5EF4-FFF2-40B4-BE49-F238E27FC236}">
                <a16:creationId xmlns:a16="http://schemas.microsoft.com/office/drawing/2014/main" id="{52701C18-A3A9-CB10-4328-CD060E1C92E3}"/>
              </a:ext>
            </a:extLst>
          </p:cNvPr>
          <p:cNvPicPr>
            <a:picLocks noChangeAspect="1"/>
          </p:cNvPicPr>
          <p:nvPr/>
        </p:nvPicPr>
        <p:blipFill>
          <a:blip r:embed="rId2">
            <a:extLst>
              <a:ext uri="{28A0092B-C50C-407E-A947-70E740481C1C}">
                <a14:useLocalDpi xmlns:a14="http://schemas.microsoft.com/office/drawing/2010/main" val="0"/>
              </a:ext>
            </a:extLst>
          </a:blip>
          <a:srcRect r="58774"/>
          <a:stretch>
            <a:fillRect/>
          </a:stretch>
        </p:blipFill>
        <p:spPr>
          <a:xfrm>
            <a:off x="4775657" y="1236455"/>
            <a:ext cx="2459030" cy="1241302"/>
          </a:xfrm>
          <a:prstGeom prst="rect">
            <a:avLst/>
          </a:prstGeom>
        </p:spPr>
      </p:pic>
      <p:sp>
        <p:nvSpPr>
          <p:cNvPr id="5" name="Subtitle 2">
            <a:extLst>
              <a:ext uri="{FF2B5EF4-FFF2-40B4-BE49-F238E27FC236}">
                <a16:creationId xmlns:a16="http://schemas.microsoft.com/office/drawing/2014/main" id="{EB6C954B-D6E3-D8C4-81CF-B01205DE754E}"/>
              </a:ext>
            </a:extLst>
          </p:cNvPr>
          <p:cNvSpPr txBox="1">
            <a:spLocks/>
          </p:cNvSpPr>
          <p:nvPr/>
        </p:nvSpPr>
        <p:spPr>
          <a:xfrm>
            <a:off x="4895238" y="5621545"/>
            <a:ext cx="2219865" cy="5770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i="1" dirty="0">
                <a:solidFill>
                  <a:schemeClr val="tx1">
                    <a:lumMod val="75000"/>
                    <a:lumOff val="25000"/>
                  </a:schemeClr>
                </a:solidFill>
                <a:latin typeface="Franklin Gothic Medium" panose="020B0603020102020204" pitchFamily="34" charset="0"/>
              </a:rPr>
              <a:t>recap</a:t>
            </a:r>
            <a:endParaRPr lang="en-ID" sz="2000" i="1" dirty="0">
              <a:solidFill>
                <a:schemeClr val="tx1">
                  <a:lumMod val="75000"/>
                  <a:lumOff val="25000"/>
                </a:schemeClr>
              </a:solidFill>
              <a:latin typeface="Franklin Gothic Medium" panose="020B0603020102020204" pitchFamily="34" charset="0"/>
            </a:endParaRPr>
          </a:p>
        </p:txBody>
      </p:sp>
    </p:spTree>
    <p:extLst>
      <p:ext uri="{BB962C8B-B14F-4D97-AF65-F5344CB8AC3E}">
        <p14:creationId xmlns:p14="http://schemas.microsoft.com/office/powerpoint/2010/main" val="331711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537718-1189-CA54-C4C6-47E6B05391EA}"/>
              </a:ext>
            </a:extLst>
          </p:cNvPr>
          <p:cNvSpPr txBox="1"/>
          <p:nvPr/>
        </p:nvSpPr>
        <p:spPr>
          <a:xfrm>
            <a:off x="3048000" y="3107272"/>
            <a:ext cx="5083834" cy="800219"/>
          </a:xfrm>
          <a:prstGeom prst="rect">
            <a:avLst/>
          </a:prstGeom>
          <a:noFill/>
        </p:spPr>
        <p:txBody>
          <a:bodyPr wrap="square">
            <a:spAutoFit/>
          </a:bodyPr>
          <a:lstStyle/>
          <a:p>
            <a:r>
              <a:rPr lang="en-ID" dirty="0">
                <a:latin typeface="Franklin Gothic Medium" panose="020B0603020102020204" pitchFamily="34" charset="0"/>
              </a:rPr>
              <a:t>DESAIN </a:t>
            </a:r>
            <a:r>
              <a:rPr lang="en-ID" dirty="0" err="1">
                <a:latin typeface="Franklin Gothic Medium" panose="020B0603020102020204" pitchFamily="34" charset="0"/>
              </a:rPr>
              <a:t>adalah</a:t>
            </a:r>
            <a:r>
              <a:rPr lang="en-ID" dirty="0">
                <a:latin typeface="Franklin Gothic Medium" panose="020B0603020102020204" pitchFamily="34" charset="0"/>
              </a:rPr>
              <a:t> HASIL </a:t>
            </a:r>
            <a:r>
              <a:rPr lang="en-ID" dirty="0" err="1">
                <a:latin typeface="Franklin Gothic Medium" panose="020B0603020102020204" pitchFamily="34" charset="0"/>
              </a:rPr>
              <a:t>dari</a:t>
            </a:r>
            <a:r>
              <a:rPr lang="en-ID" dirty="0">
                <a:latin typeface="Franklin Gothic Medium" panose="020B0603020102020204" pitchFamily="34" charset="0"/>
              </a:rPr>
              <a:t> </a:t>
            </a:r>
            <a:r>
              <a:rPr lang="en-ID" i="1" dirty="0" err="1">
                <a:latin typeface="Franklin Gothic Medium" panose="020B0603020102020204" pitchFamily="34" charset="0"/>
              </a:rPr>
              <a:t>bukti</a:t>
            </a:r>
            <a:r>
              <a:rPr lang="en-ID" i="1" dirty="0">
                <a:latin typeface="Franklin Gothic Medium" panose="020B0603020102020204" pitchFamily="34" charset="0"/>
              </a:rPr>
              <a:t> yang </a:t>
            </a:r>
            <a:r>
              <a:rPr lang="en-ID" i="1" dirty="0" err="1">
                <a:latin typeface="Franklin Gothic Medium" panose="020B0603020102020204" pitchFamily="34" charset="0"/>
              </a:rPr>
              <a:t>dipahami</a:t>
            </a:r>
            <a:r>
              <a:rPr lang="en-ID" dirty="0">
                <a:latin typeface="Franklin Gothic Medium" panose="020B0603020102020204" pitchFamily="34" charset="0"/>
              </a:rPr>
              <a:t>... dan </a:t>
            </a:r>
            <a:r>
              <a:rPr lang="en-ID" sz="2800" b="1" dirty="0" err="1">
                <a:latin typeface="Franklin Gothic Medium" panose="020B0603020102020204" pitchFamily="34" charset="0"/>
              </a:rPr>
              <a:t>wawasan</a:t>
            </a:r>
            <a:r>
              <a:rPr lang="en-ID" sz="2800" b="1" dirty="0">
                <a:latin typeface="Franklin Gothic Medium" panose="020B0603020102020204" pitchFamily="34" charset="0"/>
              </a:rPr>
              <a:t> </a:t>
            </a:r>
            <a:r>
              <a:rPr lang="en-ID" dirty="0">
                <a:latin typeface="Franklin Gothic Medium" panose="020B0603020102020204" pitchFamily="34" charset="0"/>
              </a:rPr>
              <a:t>yang </a:t>
            </a:r>
            <a:r>
              <a:rPr lang="en-ID" i="1" dirty="0" err="1">
                <a:latin typeface="Franklin Gothic Medium" panose="020B0603020102020204" pitchFamily="34" charset="0"/>
              </a:rPr>
              <a:t>dihayati</a:t>
            </a:r>
            <a:r>
              <a:rPr lang="en-ID" dirty="0">
                <a:latin typeface="Franklin Gothic Medium" panose="020B0603020102020204" pitchFamily="34" charset="0"/>
              </a:rPr>
              <a:t>.</a:t>
            </a:r>
          </a:p>
        </p:txBody>
      </p:sp>
      <p:sp>
        <p:nvSpPr>
          <p:cNvPr id="7" name="TextBox 6">
            <a:extLst>
              <a:ext uri="{FF2B5EF4-FFF2-40B4-BE49-F238E27FC236}">
                <a16:creationId xmlns:a16="http://schemas.microsoft.com/office/drawing/2014/main" id="{90DA81EA-9D9E-6066-CBEB-AAE4A815FAFC}"/>
              </a:ext>
            </a:extLst>
          </p:cNvPr>
          <p:cNvSpPr txBox="1"/>
          <p:nvPr/>
        </p:nvSpPr>
        <p:spPr>
          <a:xfrm>
            <a:off x="3048000" y="4400745"/>
            <a:ext cx="4485736" cy="1477328"/>
          </a:xfrm>
          <a:prstGeom prst="rect">
            <a:avLst/>
          </a:prstGeom>
          <a:noFill/>
        </p:spPr>
        <p:txBody>
          <a:bodyPr wrap="square">
            <a:spAutoFit/>
          </a:bodyPr>
          <a:lstStyle/>
          <a:p>
            <a:r>
              <a:rPr lang="sv-SE" dirty="0"/>
              <a:t>enam tahun perjalanan </a:t>
            </a:r>
            <a:r>
              <a:rPr lang="sv-SE" b="1" dirty="0"/>
              <a:t>IIDSA</a:t>
            </a:r>
            <a:br>
              <a:rPr lang="sv-SE" dirty="0"/>
            </a:br>
            <a:r>
              <a:rPr lang="sv-SE" dirty="0"/>
              <a:t>perjalanan untuk menjadikan pendidikan </a:t>
            </a:r>
          </a:p>
          <a:p>
            <a:r>
              <a:rPr lang="sv-SE" dirty="0"/>
              <a:t>Desain Produk Industri Indonesia</a:t>
            </a:r>
            <a:br>
              <a:rPr lang="sv-SE" dirty="0"/>
            </a:br>
            <a:r>
              <a:rPr lang="sv-SE" b="1" dirty="0"/>
              <a:t>berbasis bukti, berorientasi </a:t>
            </a:r>
            <a:r>
              <a:rPr lang="sv-SE" b="1" i="1" dirty="0"/>
              <a:t>insight</a:t>
            </a:r>
            <a:r>
              <a:rPr lang="sv-SE" b="1" dirty="0"/>
              <a:t>, dan berjiwa kolaborasi.</a:t>
            </a:r>
            <a:endParaRPr lang="en-ID" dirty="0"/>
          </a:p>
        </p:txBody>
      </p:sp>
      <p:pic>
        <p:nvPicPr>
          <p:cNvPr id="1026" name="Picture 2">
            <a:extLst>
              <a:ext uri="{FF2B5EF4-FFF2-40B4-BE49-F238E27FC236}">
                <a16:creationId xmlns:a16="http://schemas.microsoft.com/office/drawing/2014/main" id="{2028F598-1400-3882-66F0-AB2A2654F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790079" cy="13058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2F18E47-08AB-4677-7BB8-A23FF2DCA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079" y="1"/>
            <a:ext cx="2324118" cy="13058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0C9F2E8-77DB-4190-F807-9F937FE77C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98" r="11698"/>
          <a:stretch>
            <a:fillRect/>
          </a:stretch>
        </p:blipFill>
        <p:spPr bwMode="auto">
          <a:xfrm>
            <a:off x="4114197" y="0"/>
            <a:ext cx="1778340" cy="1305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43EE2C5-910E-B754-F264-C48D69474645}"/>
              </a:ext>
            </a:extLst>
          </p:cNvPr>
          <p:cNvPicPr>
            <a:picLocks noChangeAspect="1"/>
          </p:cNvPicPr>
          <p:nvPr/>
        </p:nvPicPr>
        <p:blipFill>
          <a:blip r:embed="rId5"/>
          <a:stretch>
            <a:fillRect/>
          </a:stretch>
        </p:blipFill>
        <p:spPr>
          <a:xfrm>
            <a:off x="5892537" y="0"/>
            <a:ext cx="1778340" cy="2701829"/>
          </a:xfrm>
          <a:prstGeom prst="rect">
            <a:avLst/>
          </a:prstGeom>
        </p:spPr>
      </p:pic>
      <p:pic>
        <p:nvPicPr>
          <p:cNvPr id="8" name="Picture 7">
            <a:extLst>
              <a:ext uri="{FF2B5EF4-FFF2-40B4-BE49-F238E27FC236}">
                <a16:creationId xmlns:a16="http://schemas.microsoft.com/office/drawing/2014/main" id="{6FE96FD3-3038-A78C-3542-FB5997108C65}"/>
              </a:ext>
            </a:extLst>
          </p:cNvPr>
          <p:cNvPicPr>
            <a:picLocks noChangeAspect="1"/>
          </p:cNvPicPr>
          <p:nvPr/>
        </p:nvPicPr>
        <p:blipFill>
          <a:blip r:embed="rId6"/>
          <a:stretch>
            <a:fillRect/>
          </a:stretch>
        </p:blipFill>
        <p:spPr>
          <a:xfrm>
            <a:off x="10169876" y="0"/>
            <a:ext cx="2022124" cy="2701829"/>
          </a:xfrm>
          <a:prstGeom prst="rect">
            <a:avLst/>
          </a:prstGeom>
        </p:spPr>
      </p:pic>
      <p:pic>
        <p:nvPicPr>
          <p:cNvPr id="10" name="Picture 9">
            <a:extLst>
              <a:ext uri="{FF2B5EF4-FFF2-40B4-BE49-F238E27FC236}">
                <a16:creationId xmlns:a16="http://schemas.microsoft.com/office/drawing/2014/main" id="{5A78B989-8DC0-7710-63FB-5E62800C12F4}"/>
              </a:ext>
            </a:extLst>
          </p:cNvPr>
          <p:cNvPicPr>
            <a:picLocks noChangeAspect="1"/>
          </p:cNvPicPr>
          <p:nvPr/>
        </p:nvPicPr>
        <p:blipFill>
          <a:blip r:embed="rId7"/>
          <a:stretch>
            <a:fillRect/>
          </a:stretch>
        </p:blipFill>
        <p:spPr>
          <a:xfrm>
            <a:off x="1736681" y="1305832"/>
            <a:ext cx="4155856" cy="1395997"/>
          </a:xfrm>
          <a:prstGeom prst="rect">
            <a:avLst/>
          </a:prstGeom>
        </p:spPr>
      </p:pic>
      <p:pic>
        <p:nvPicPr>
          <p:cNvPr id="12" name="Picture 11">
            <a:extLst>
              <a:ext uri="{FF2B5EF4-FFF2-40B4-BE49-F238E27FC236}">
                <a16:creationId xmlns:a16="http://schemas.microsoft.com/office/drawing/2014/main" id="{1AE3970F-E17F-B430-F753-BCE83FBB3AD4}"/>
              </a:ext>
            </a:extLst>
          </p:cNvPr>
          <p:cNvPicPr>
            <a:picLocks noChangeAspect="1"/>
          </p:cNvPicPr>
          <p:nvPr/>
        </p:nvPicPr>
        <p:blipFill>
          <a:blip r:embed="rId8"/>
          <a:stretch>
            <a:fillRect/>
          </a:stretch>
        </p:blipFill>
        <p:spPr>
          <a:xfrm>
            <a:off x="7670877" y="0"/>
            <a:ext cx="2498999" cy="1635708"/>
          </a:xfrm>
          <a:prstGeom prst="rect">
            <a:avLst/>
          </a:prstGeom>
        </p:spPr>
      </p:pic>
      <p:sp>
        <p:nvSpPr>
          <p:cNvPr id="14" name="TextBox 13">
            <a:extLst>
              <a:ext uri="{FF2B5EF4-FFF2-40B4-BE49-F238E27FC236}">
                <a16:creationId xmlns:a16="http://schemas.microsoft.com/office/drawing/2014/main" id="{F1B5ED29-93E1-AF68-712C-A62A5C74E1BE}"/>
              </a:ext>
            </a:extLst>
          </p:cNvPr>
          <p:cNvSpPr txBox="1"/>
          <p:nvPr/>
        </p:nvSpPr>
        <p:spPr>
          <a:xfrm>
            <a:off x="3048000" y="3245771"/>
            <a:ext cx="4940060" cy="369332"/>
          </a:xfrm>
          <a:prstGeom prst="rect">
            <a:avLst/>
          </a:prstGeom>
          <a:noFill/>
        </p:spPr>
        <p:txBody>
          <a:bodyPr wrap="square">
            <a:spAutoFit/>
          </a:bodyPr>
          <a:lstStyle/>
          <a:p>
            <a:r>
              <a:rPr lang="en-ID" b="0" dirty="0">
                <a:effectLst/>
              </a:rPr>
              <a:t> </a:t>
            </a:r>
            <a:endParaRPr lang="en-ID" dirty="0"/>
          </a:p>
        </p:txBody>
      </p:sp>
      <p:pic>
        <p:nvPicPr>
          <p:cNvPr id="18" name="Picture 17">
            <a:extLst>
              <a:ext uri="{FF2B5EF4-FFF2-40B4-BE49-F238E27FC236}">
                <a16:creationId xmlns:a16="http://schemas.microsoft.com/office/drawing/2014/main" id="{897F782C-D120-2196-91B0-501643D616AB}"/>
              </a:ext>
            </a:extLst>
          </p:cNvPr>
          <p:cNvPicPr>
            <a:picLocks noChangeAspect="1"/>
          </p:cNvPicPr>
          <p:nvPr/>
        </p:nvPicPr>
        <p:blipFill>
          <a:blip r:embed="rId9"/>
          <a:stretch>
            <a:fillRect/>
          </a:stretch>
        </p:blipFill>
        <p:spPr>
          <a:xfrm>
            <a:off x="7670877" y="1334990"/>
            <a:ext cx="2498999" cy="1366838"/>
          </a:xfrm>
          <a:prstGeom prst="rect">
            <a:avLst/>
          </a:prstGeom>
        </p:spPr>
      </p:pic>
      <p:pic>
        <p:nvPicPr>
          <p:cNvPr id="20" name="Picture 19">
            <a:extLst>
              <a:ext uri="{FF2B5EF4-FFF2-40B4-BE49-F238E27FC236}">
                <a16:creationId xmlns:a16="http://schemas.microsoft.com/office/drawing/2014/main" id="{7CFA8DAD-35C5-C02F-25E3-9C13F724D9D5}"/>
              </a:ext>
            </a:extLst>
          </p:cNvPr>
          <p:cNvPicPr>
            <a:picLocks noChangeAspect="1"/>
          </p:cNvPicPr>
          <p:nvPr/>
        </p:nvPicPr>
        <p:blipFill>
          <a:blip r:embed="rId10"/>
          <a:srcRect t="7322" b="15184"/>
          <a:stretch>
            <a:fillRect/>
          </a:stretch>
        </p:blipFill>
        <p:spPr>
          <a:xfrm>
            <a:off x="0" y="1305831"/>
            <a:ext cx="1790782" cy="1395997"/>
          </a:xfrm>
          <a:prstGeom prst="rect">
            <a:avLst/>
          </a:prstGeom>
        </p:spPr>
      </p:pic>
    </p:spTree>
    <p:extLst>
      <p:ext uri="{BB962C8B-B14F-4D97-AF65-F5344CB8AC3E}">
        <p14:creationId xmlns:p14="http://schemas.microsoft.com/office/powerpoint/2010/main" val="553216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09A96A-5F27-3F34-2AAE-967F4806CAA6}"/>
              </a:ext>
            </a:extLst>
          </p:cNvPr>
          <p:cNvSpPr txBox="1"/>
          <p:nvPr/>
        </p:nvSpPr>
        <p:spPr>
          <a:xfrm>
            <a:off x="3962611" y="4589133"/>
            <a:ext cx="5078637" cy="2062103"/>
          </a:xfrm>
          <a:prstGeom prst="rect">
            <a:avLst/>
          </a:prstGeom>
          <a:noFill/>
        </p:spPr>
        <p:txBody>
          <a:bodyPr wrap="square">
            <a:spAutoFit/>
          </a:bodyPr>
          <a:lstStyle/>
          <a:p>
            <a:pPr>
              <a:buNone/>
            </a:pPr>
            <a:r>
              <a:rPr lang="en-ID" sz="1200" dirty="0"/>
              <a:t>Tapi </a:t>
            </a:r>
            <a:r>
              <a:rPr lang="en-ID" sz="1200" dirty="0" err="1"/>
              <a:t>sejak</a:t>
            </a:r>
            <a:r>
              <a:rPr lang="en-ID" sz="1200" dirty="0"/>
              <a:t> </a:t>
            </a:r>
            <a:r>
              <a:rPr lang="en-ID" sz="1200" dirty="0" err="1"/>
              <a:t>saat</a:t>
            </a:r>
            <a:r>
              <a:rPr lang="en-ID" sz="1200" dirty="0"/>
              <a:t> </a:t>
            </a:r>
            <a:r>
              <a:rPr lang="en-ID" sz="1200" dirty="0" err="1"/>
              <a:t>itu</a:t>
            </a:r>
            <a:r>
              <a:rPr lang="en-ID" sz="1200" dirty="0"/>
              <a:t>, IIDSA </a:t>
            </a:r>
            <a:r>
              <a:rPr lang="en-ID" sz="1200" dirty="0" err="1"/>
              <a:t>tumbuh</a:t>
            </a:r>
            <a:r>
              <a:rPr lang="en-ID" sz="1200" dirty="0"/>
              <a:t> </a:t>
            </a:r>
            <a:r>
              <a:rPr lang="en-ID" sz="1200" dirty="0" err="1"/>
              <a:t>menjadi</a:t>
            </a:r>
            <a:r>
              <a:rPr lang="en-ID" sz="1200" dirty="0"/>
              <a:t> </a:t>
            </a:r>
            <a:r>
              <a:rPr lang="en-ID" sz="2400" dirty="0">
                <a:latin typeface="Franklin Gothic Book" panose="020B0503020102020204" pitchFamily="34" charset="0"/>
              </a:rPr>
              <a:t>“</a:t>
            </a:r>
            <a:r>
              <a:rPr lang="en-ID" sz="2400" i="1" dirty="0" err="1">
                <a:latin typeface="Franklin Gothic Book" panose="020B0503020102020204" pitchFamily="34" charset="0"/>
              </a:rPr>
              <a:t>laboratorium</a:t>
            </a:r>
            <a:r>
              <a:rPr lang="en-ID" sz="2400" i="1" dirty="0">
                <a:latin typeface="Franklin Gothic Book" panose="020B0503020102020204" pitchFamily="34" charset="0"/>
              </a:rPr>
              <a:t> </a:t>
            </a:r>
            <a:r>
              <a:rPr lang="en-ID" sz="2400" i="1" dirty="0" err="1">
                <a:latin typeface="Franklin Gothic Book" panose="020B0503020102020204" pitchFamily="34" charset="0"/>
              </a:rPr>
              <a:t>gagasan</a:t>
            </a:r>
            <a:r>
              <a:rPr lang="en-ID" sz="2400" i="1" dirty="0">
                <a:latin typeface="Franklin Gothic Book" panose="020B0503020102020204" pitchFamily="34" charset="0"/>
              </a:rPr>
              <a:t> </a:t>
            </a:r>
            <a:r>
              <a:rPr lang="en-ID" sz="2400" i="1" dirty="0" err="1">
                <a:latin typeface="Franklin Gothic Book" panose="020B0503020102020204" pitchFamily="34" charset="0"/>
              </a:rPr>
              <a:t>nasional</a:t>
            </a:r>
            <a:r>
              <a:rPr lang="en-ID" sz="2400" i="1" dirty="0">
                <a:latin typeface="Franklin Gothic Book" panose="020B0503020102020204" pitchFamily="34" charset="0"/>
              </a:rPr>
              <a:t>”</a:t>
            </a:r>
            <a:endParaRPr lang="en-ID" sz="2400" dirty="0">
              <a:latin typeface="Franklin Gothic Book" panose="020B0503020102020204" pitchFamily="34" charset="0"/>
            </a:endParaRPr>
          </a:p>
          <a:p>
            <a:pPr>
              <a:buNone/>
            </a:pPr>
            <a:r>
              <a:rPr lang="en-ID" sz="2000" dirty="0" err="1">
                <a:latin typeface="Franklin Gothic Medium" panose="020B0603020102020204" pitchFamily="34" charset="0"/>
              </a:rPr>
              <a:t>tempat</a:t>
            </a:r>
            <a:r>
              <a:rPr lang="en-ID" sz="2000" dirty="0">
                <a:latin typeface="Franklin Gothic Medium" panose="020B0603020102020204" pitchFamily="34" charset="0"/>
              </a:rPr>
              <a:t> </a:t>
            </a:r>
            <a:r>
              <a:rPr lang="en-ID" sz="2000" dirty="0" err="1">
                <a:latin typeface="Franklin Gothic Medium" panose="020B0603020102020204" pitchFamily="34" charset="0"/>
              </a:rPr>
              <a:t>dosen</a:t>
            </a:r>
            <a:r>
              <a:rPr lang="en-ID" sz="2000" dirty="0">
                <a:latin typeface="Franklin Gothic Medium" panose="020B0603020102020204" pitchFamily="34" charset="0"/>
              </a:rPr>
              <a:t>, </a:t>
            </a:r>
            <a:r>
              <a:rPr lang="en-ID" sz="2000" dirty="0" err="1">
                <a:latin typeface="Franklin Gothic Medium" panose="020B0603020102020204" pitchFamily="34" charset="0"/>
              </a:rPr>
              <a:t>mahasiswa</a:t>
            </a:r>
            <a:r>
              <a:rPr lang="en-ID" sz="2000" dirty="0">
                <a:latin typeface="Franklin Gothic Medium" panose="020B0603020102020204" pitchFamily="34" charset="0"/>
              </a:rPr>
              <a:t>, dan </a:t>
            </a:r>
            <a:r>
              <a:rPr lang="en-ID" sz="2000" dirty="0" err="1">
                <a:latin typeface="Franklin Gothic Medium" panose="020B0603020102020204" pitchFamily="34" charset="0"/>
              </a:rPr>
              <a:t>praktisi</a:t>
            </a:r>
            <a:r>
              <a:rPr lang="en-ID" sz="2000" dirty="0">
                <a:latin typeface="Franklin Gothic Medium" panose="020B0603020102020204" pitchFamily="34" charset="0"/>
              </a:rPr>
              <a:t> </a:t>
            </a:r>
            <a:r>
              <a:rPr lang="en-ID" sz="2000" b="1" dirty="0" err="1">
                <a:latin typeface="Franklin Gothic Medium" panose="020B0603020102020204" pitchFamily="34" charset="0"/>
              </a:rPr>
              <a:t>belajar</a:t>
            </a:r>
            <a:r>
              <a:rPr lang="en-ID" sz="2000" b="1" dirty="0">
                <a:latin typeface="Franklin Gothic Medium" panose="020B0603020102020204" pitchFamily="34" charset="0"/>
              </a:rPr>
              <a:t> </a:t>
            </a:r>
            <a:r>
              <a:rPr lang="en-ID" sz="2000" b="1" dirty="0" err="1">
                <a:latin typeface="Franklin Gothic Medium" panose="020B0603020102020204" pitchFamily="34" charset="0"/>
              </a:rPr>
              <a:t>bersama</a:t>
            </a:r>
            <a:r>
              <a:rPr lang="en-ID" sz="2000" dirty="0">
                <a:latin typeface="Franklin Gothic Medium" panose="020B0603020102020204" pitchFamily="34" charset="0"/>
              </a:rPr>
              <a:t>,</a:t>
            </a:r>
            <a:br>
              <a:rPr lang="en-ID" sz="2000" dirty="0">
                <a:latin typeface="Franklin Gothic Medium" panose="020B0603020102020204" pitchFamily="34" charset="0"/>
              </a:rPr>
            </a:br>
            <a:r>
              <a:rPr lang="en-ID" sz="2000" dirty="0" err="1">
                <a:latin typeface="Franklin Gothic Medium" panose="020B0603020102020204" pitchFamily="34" charset="0"/>
              </a:rPr>
              <a:t>untuk</a:t>
            </a:r>
            <a:r>
              <a:rPr lang="en-ID" sz="2000" dirty="0">
                <a:latin typeface="Franklin Gothic Medium" panose="020B0603020102020204" pitchFamily="34" charset="0"/>
              </a:rPr>
              <a:t> </a:t>
            </a:r>
            <a:r>
              <a:rPr lang="en-ID" sz="2000" dirty="0" err="1">
                <a:latin typeface="Franklin Gothic Medium" panose="020B0603020102020204" pitchFamily="34" charset="0"/>
              </a:rPr>
              <a:t>memperbaiki</a:t>
            </a:r>
            <a:r>
              <a:rPr lang="en-ID" sz="2000" dirty="0">
                <a:latin typeface="Franklin Gothic Medium" panose="020B0603020102020204" pitchFamily="34" charset="0"/>
              </a:rPr>
              <a:t> </a:t>
            </a:r>
            <a:r>
              <a:rPr lang="en-ID" sz="2000" dirty="0" err="1">
                <a:latin typeface="Franklin Gothic Medium" panose="020B0603020102020204" pitchFamily="34" charset="0"/>
              </a:rPr>
              <a:t>cara</a:t>
            </a:r>
            <a:r>
              <a:rPr lang="en-ID" sz="2000" dirty="0">
                <a:latin typeface="Franklin Gothic Medium" panose="020B0603020102020204" pitchFamily="34" charset="0"/>
              </a:rPr>
              <a:t> </a:t>
            </a:r>
            <a:r>
              <a:rPr lang="en-ID" sz="2000" dirty="0" err="1">
                <a:latin typeface="Franklin Gothic Medium" panose="020B0603020102020204" pitchFamily="34" charset="0"/>
              </a:rPr>
              <a:t>kita</a:t>
            </a:r>
            <a:r>
              <a:rPr lang="en-ID" sz="2000" dirty="0">
                <a:latin typeface="Franklin Gothic Medium" panose="020B0603020102020204" pitchFamily="34" charset="0"/>
              </a:rPr>
              <a:t> </a:t>
            </a:r>
            <a:r>
              <a:rPr lang="en-ID" sz="2000" b="1" dirty="0">
                <a:latin typeface="Franklin Gothic Medium" panose="020B0603020102020204" pitchFamily="34" charset="0"/>
              </a:rPr>
              <a:t>BELAJAR</a:t>
            </a:r>
            <a:r>
              <a:rPr lang="en-ID" sz="2000" dirty="0">
                <a:latin typeface="Franklin Gothic Medium" panose="020B0603020102020204" pitchFamily="34" charset="0"/>
              </a:rPr>
              <a:t> </a:t>
            </a:r>
            <a:r>
              <a:rPr lang="en-ID" sz="2000" dirty="0" err="1">
                <a:latin typeface="Franklin Gothic Medium" panose="020B0603020102020204" pitchFamily="34" charset="0"/>
              </a:rPr>
              <a:t>desain</a:t>
            </a:r>
            <a:r>
              <a:rPr lang="en-ID" sz="2000" dirty="0">
                <a:latin typeface="Franklin Gothic Medium" panose="020B0603020102020204" pitchFamily="34" charset="0"/>
              </a:rPr>
              <a:t>.</a:t>
            </a:r>
          </a:p>
        </p:txBody>
      </p:sp>
      <p:pic>
        <p:nvPicPr>
          <p:cNvPr id="23" name="Picture 22">
            <a:extLst>
              <a:ext uri="{FF2B5EF4-FFF2-40B4-BE49-F238E27FC236}">
                <a16:creationId xmlns:a16="http://schemas.microsoft.com/office/drawing/2014/main" id="{64CCDC27-EDE2-0317-1E14-4F83EF033491}"/>
              </a:ext>
            </a:extLst>
          </p:cNvPr>
          <p:cNvPicPr>
            <a:picLocks noChangeAspect="1"/>
          </p:cNvPicPr>
          <p:nvPr/>
        </p:nvPicPr>
        <p:blipFill>
          <a:blip r:embed="rId2"/>
          <a:stretch>
            <a:fillRect/>
          </a:stretch>
        </p:blipFill>
        <p:spPr>
          <a:xfrm>
            <a:off x="2212992" y="1912017"/>
            <a:ext cx="934167" cy="731087"/>
          </a:xfrm>
          <a:prstGeom prst="rect">
            <a:avLst/>
          </a:prstGeom>
        </p:spPr>
      </p:pic>
      <p:pic>
        <p:nvPicPr>
          <p:cNvPr id="25" name="Picture 24">
            <a:extLst>
              <a:ext uri="{FF2B5EF4-FFF2-40B4-BE49-F238E27FC236}">
                <a16:creationId xmlns:a16="http://schemas.microsoft.com/office/drawing/2014/main" id="{603C332E-FB9B-FBF3-6030-9173FE376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1112" y="2069358"/>
            <a:ext cx="1721238" cy="573746"/>
          </a:xfrm>
          <a:prstGeom prst="rect">
            <a:avLst/>
          </a:prstGeom>
        </p:spPr>
      </p:pic>
      <p:pic>
        <p:nvPicPr>
          <p:cNvPr id="28" name="Picture 27">
            <a:extLst>
              <a:ext uri="{FF2B5EF4-FFF2-40B4-BE49-F238E27FC236}">
                <a16:creationId xmlns:a16="http://schemas.microsoft.com/office/drawing/2014/main" id="{85C4928C-FDF0-20A8-CF50-9B345C2827AC}"/>
              </a:ext>
            </a:extLst>
          </p:cNvPr>
          <p:cNvPicPr>
            <a:picLocks noChangeAspect="1"/>
          </p:cNvPicPr>
          <p:nvPr/>
        </p:nvPicPr>
        <p:blipFill>
          <a:blip r:embed="rId4"/>
          <a:stretch>
            <a:fillRect/>
          </a:stretch>
        </p:blipFill>
        <p:spPr>
          <a:xfrm>
            <a:off x="4721204" y="2042098"/>
            <a:ext cx="1491525" cy="623419"/>
          </a:xfrm>
          <a:prstGeom prst="rect">
            <a:avLst/>
          </a:prstGeom>
        </p:spPr>
      </p:pic>
      <p:pic>
        <p:nvPicPr>
          <p:cNvPr id="1034" name="Picture 10" descr="Logo Institut Teknologi bandung ( ITB ) Format Cdr &amp; Png - Biologizone">
            <a:extLst>
              <a:ext uri="{FF2B5EF4-FFF2-40B4-BE49-F238E27FC236}">
                <a16:creationId xmlns:a16="http://schemas.microsoft.com/office/drawing/2014/main" id="{CF5C9477-205D-2067-BF55-443432E476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881041"/>
            <a:ext cx="1260710" cy="9455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Universitas Prasetiya Mulya, Jakarta Selatan - Sejarah, Jurusan, Visi ...">
            <a:extLst>
              <a:ext uri="{FF2B5EF4-FFF2-40B4-BE49-F238E27FC236}">
                <a16:creationId xmlns:a16="http://schemas.microsoft.com/office/drawing/2014/main" id="{6094F6F9-6E32-8C7C-518A-28D0B2CE00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4230" y="2098704"/>
            <a:ext cx="1840303" cy="56681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1670E439-1878-66E4-D391-5B48889D4CF5}"/>
              </a:ext>
            </a:extLst>
          </p:cNvPr>
          <p:cNvPicPr>
            <a:picLocks noChangeAspect="1"/>
          </p:cNvPicPr>
          <p:nvPr/>
        </p:nvPicPr>
        <p:blipFill>
          <a:blip r:embed="rId7"/>
          <a:stretch>
            <a:fillRect/>
          </a:stretch>
        </p:blipFill>
        <p:spPr>
          <a:xfrm>
            <a:off x="9078575" y="1977837"/>
            <a:ext cx="741872" cy="808545"/>
          </a:xfrm>
          <a:prstGeom prst="rect">
            <a:avLst/>
          </a:prstGeom>
        </p:spPr>
      </p:pic>
      <p:pic>
        <p:nvPicPr>
          <p:cNvPr id="33" name="Picture 32">
            <a:extLst>
              <a:ext uri="{FF2B5EF4-FFF2-40B4-BE49-F238E27FC236}">
                <a16:creationId xmlns:a16="http://schemas.microsoft.com/office/drawing/2014/main" id="{1B52B0DF-0740-ECBE-3BB0-7E4919F370DC}"/>
              </a:ext>
            </a:extLst>
          </p:cNvPr>
          <p:cNvPicPr>
            <a:picLocks noChangeAspect="1"/>
          </p:cNvPicPr>
          <p:nvPr/>
        </p:nvPicPr>
        <p:blipFill>
          <a:blip r:embed="rId8"/>
          <a:stretch>
            <a:fillRect/>
          </a:stretch>
        </p:blipFill>
        <p:spPr>
          <a:xfrm>
            <a:off x="4567131" y="355049"/>
            <a:ext cx="2493687" cy="1113608"/>
          </a:xfrm>
          <a:prstGeom prst="rect">
            <a:avLst/>
          </a:prstGeom>
        </p:spPr>
      </p:pic>
      <p:sp>
        <p:nvSpPr>
          <p:cNvPr id="35" name="TextBox 34">
            <a:extLst>
              <a:ext uri="{FF2B5EF4-FFF2-40B4-BE49-F238E27FC236}">
                <a16:creationId xmlns:a16="http://schemas.microsoft.com/office/drawing/2014/main" id="{0150537C-55A6-6D3E-3868-CB2F5610CF5F}"/>
              </a:ext>
            </a:extLst>
          </p:cNvPr>
          <p:cNvSpPr txBox="1"/>
          <p:nvPr/>
        </p:nvSpPr>
        <p:spPr>
          <a:xfrm>
            <a:off x="3962611" y="3935383"/>
            <a:ext cx="3844621" cy="430887"/>
          </a:xfrm>
          <a:prstGeom prst="rect">
            <a:avLst/>
          </a:prstGeom>
          <a:noFill/>
        </p:spPr>
        <p:txBody>
          <a:bodyPr wrap="square">
            <a:spAutoFit/>
          </a:bodyPr>
          <a:lstStyle/>
          <a:p>
            <a:pPr>
              <a:buNone/>
            </a:pPr>
            <a:r>
              <a:rPr lang="en-ID" sz="1100" dirty="0">
                <a:latin typeface="Franklin Gothic Book" panose="020B0503020102020204" pitchFamily="34" charset="0"/>
              </a:rPr>
              <a:t>IIDSA </a:t>
            </a:r>
            <a:r>
              <a:rPr lang="en-ID" sz="1100" dirty="0" err="1">
                <a:latin typeface="Franklin Gothic Book" panose="020B0503020102020204" pitchFamily="34" charset="0"/>
              </a:rPr>
              <a:t>dimulai</a:t>
            </a:r>
            <a:r>
              <a:rPr lang="en-ID" sz="1100" dirty="0">
                <a:latin typeface="Franklin Gothic Book" panose="020B0503020102020204" pitchFamily="34" charset="0"/>
              </a:rPr>
              <a:t> </a:t>
            </a:r>
            <a:r>
              <a:rPr lang="en-ID" sz="1100" dirty="0" err="1">
                <a:latin typeface="Franklin Gothic Book" panose="020B0503020102020204" pitchFamily="34" charset="0"/>
              </a:rPr>
              <a:t>tahun</a:t>
            </a:r>
            <a:r>
              <a:rPr lang="en-ID" sz="1100" dirty="0">
                <a:latin typeface="Franklin Gothic Book" panose="020B0503020102020204" pitchFamily="34" charset="0"/>
              </a:rPr>
              <a:t> 2021 </a:t>
            </a:r>
            <a:r>
              <a:rPr lang="en-ID" sz="1100" dirty="0" err="1">
                <a:latin typeface="Franklin Gothic Book" panose="020B0503020102020204" pitchFamily="34" charset="0"/>
              </a:rPr>
              <a:t>sebagai</a:t>
            </a:r>
            <a:r>
              <a:rPr lang="en-ID" sz="1100" dirty="0">
                <a:latin typeface="Franklin Gothic Book" panose="020B0503020102020204" pitchFamily="34" charset="0"/>
              </a:rPr>
              <a:t> </a:t>
            </a:r>
            <a:r>
              <a:rPr lang="en-ID" sz="1100" dirty="0" err="1">
                <a:latin typeface="Franklin Gothic Book" panose="020B0503020102020204" pitchFamily="34" charset="0"/>
              </a:rPr>
              <a:t>inisiatif</a:t>
            </a:r>
            <a:r>
              <a:rPr lang="en-ID" sz="1100" dirty="0">
                <a:latin typeface="Franklin Gothic Book" panose="020B0503020102020204" pitchFamily="34" charset="0"/>
              </a:rPr>
              <a:t> </a:t>
            </a:r>
            <a:r>
              <a:rPr lang="en-ID" sz="1100" dirty="0" err="1">
                <a:latin typeface="Franklin Gothic Book" panose="020B0503020102020204" pitchFamily="34" charset="0"/>
              </a:rPr>
              <a:t>dari</a:t>
            </a:r>
            <a:r>
              <a:rPr lang="en-ID" sz="1100" dirty="0">
                <a:latin typeface="Franklin Gothic Book" panose="020B0503020102020204" pitchFamily="34" charset="0"/>
              </a:rPr>
              <a:t> Forum Prodi Desain </a:t>
            </a:r>
            <a:r>
              <a:rPr lang="en-ID" sz="1100" dirty="0" err="1">
                <a:latin typeface="Franklin Gothic Book" panose="020B0503020102020204" pitchFamily="34" charset="0"/>
              </a:rPr>
              <a:t>Produk</a:t>
            </a:r>
            <a:r>
              <a:rPr lang="en-ID" sz="1100" dirty="0">
                <a:latin typeface="Franklin Gothic Book" panose="020B0503020102020204" pitchFamily="34" charset="0"/>
              </a:rPr>
              <a:t> Industri Indonesia.</a:t>
            </a:r>
          </a:p>
        </p:txBody>
      </p:sp>
      <p:sp>
        <p:nvSpPr>
          <p:cNvPr id="3" name="TextBox 2">
            <a:extLst>
              <a:ext uri="{FF2B5EF4-FFF2-40B4-BE49-F238E27FC236}">
                <a16:creationId xmlns:a16="http://schemas.microsoft.com/office/drawing/2014/main" id="{8E6CA8A6-503D-FF8B-01BA-865D40AF70CB}"/>
              </a:ext>
            </a:extLst>
          </p:cNvPr>
          <p:cNvSpPr txBox="1"/>
          <p:nvPr/>
        </p:nvSpPr>
        <p:spPr>
          <a:xfrm>
            <a:off x="2212992" y="2880470"/>
            <a:ext cx="572409" cy="584775"/>
          </a:xfrm>
          <a:prstGeom prst="rect">
            <a:avLst/>
          </a:prstGeom>
          <a:noFill/>
        </p:spPr>
        <p:txBody>
          <a:bodyPr wrap="square">
            <a:spAutoFit/>
          </a:bodyPr>
          <a:lstStyle/>
          <a:p>
            <a:r>
              <a:rPr lang="en-ID" sz="3200" b="1" dirty="0">
                <a:solidFill>
                  <a:schemeClr val="bg2">
                    <a:lumMod val="75000"/>
                  </a:schemeClr>
                </a:solidFill>
                <a:latin typeface="Franklin Gothic Medium" panose="020B0603020102020204" pitchFamily="34" charset="0"/>
              </a:rPr>
              <a:t>1</a:t>
            </a:r>
            <a:endParaRPr lang="en-ID" sz="3200" dirty="0"/>
          </a:p>
        </p:txBody>
      </p:sp>
      <p:sp>
        <p:nvSpPr>
          <p:cNvPr id="4" name="TextBox 3">
            <a:extLst>
              <a:ext uri="{FF2B5EF4-FFF2-40B4-BE49-F238E27FC236}">
                <a16:creationId xmlns:a16="http://schemas.microsoft.com/office/drawing/2014/main" id="{9161A436-A316-1515-C236-457F9CFDB769}"/>
              </a:ext>
            </a:extLst>
          </p:cNvPr>
          <p:cNvSpPr txBox="1"/>
          <p:nvPr/>
        </p:nvSpPr>
        <p:spPr>
          <a:xfrm>
            <a:off x="3423965" y="2906041"/>
            <a:ext cx="572409" cy="584775"/>
          </a:xfrm>
          <a:prstGeom prst="rect">
            <a:avLst/>
          </a:prstGeom>
          <a:noFill/>
        </p:spPr>
        <p:txBody>
          <a:bodyPr wrap="square">
            <a:spAutoFit/>
          </a:bodyPr>
          <a:lstStyle/>
          <a:p>
            <a:r>
              <a:rPr lang="en-ID" sz="3200" b="1" dirty="0">
                <a:solidFill>
                  <a:schemeClr val="bg2">
                    <a:lumMod val="75000"/>
                  </a:schemeClr>
                </a:solidFill>
                <a:latin typeface="Franklin Gothic Medium" panose="020B0603020102020204" pitchFamily="34" charset="0"/>
              </a:rPr>
              <a:t>2</a:t>
            </a:r>
            <a:endParaRPr lang="en-ID" sz="3200" dirty="0"/>
          </a:p>
        </p:txBody>
      </p:sp>
      <p:sp>
        <p:nvSpPr>
          <p:cNvPr id="6" name="TextBox 5">
            <a:extLst>
              <a:ext uri="{FF2B5EF4-FFF2-40B4-BE49-F238E27FC236}">
                <a16:creationId xmlns:a16="http://schemas.microsoft.com/office/drawing/2014/main" id="{15619F5B-6A74-2236-F360-E62AE0D4C436}"/>
              </a:ext>
            </a:extLst>
          </p:cNvPr>
          <p:cNvSpPr txBox="1"/>
          <p:nvPr/>
        </p:nvSpPr>
        <p:spPr>
          <a:xfrm>
            <a:off x="4721204" y="2884046"/>
            <a:ext cx="572409" cy="584775"/>
          </a:xfrm>
          <a:prstGeom prst="rect">
            <a:avLst/>
          </a:prstGeom>
          <a:noFill/>
        </p:spPr>
        <p:txBody>
          <a:bodyPr wrap="square">
            <a:spAutoFit/>
          </a:bodyPr>
          <a:lstStyle/>
          <a:p>
            <a:r>
              <a:rPr lang="en-ID" sz="3200" b="1" dirty="0">
                <a:solidFill>
                  <a:schemeClr val="bg2">
                    <a:lumMod val="75000"/>
                  </a:schemeClr>
                </a:solidFill>
                <a:latin typeface="Franklin Gothic Medium" panose="020B0603020102020204" pitchFamily="34" charset="0"/>
              </a:rPr>
              <a:t>3</a:t>
            </a:r>
            <a:endParaRPr lang="en-ID" sz="3200" dirty="0"/>
          </a:p>
        </p:txBody>
      </p:sp>
      <p:sp>
        <p:nvSpPr>
          <p:cNvPr id="7" name="TextBox 6">
            <a:extLst>
              <a:ext uri="{FF2B5EF4-FFF2-40B4-BE49-F238E27FC236}">
                <a16:creationId xmlns:a16="http://schemas.microsoft.com/office/drawing/2014/main" id="{3F204DDC-BC7B-2008-0097-DCE5F16DCC27}"/>
              </a:ext>
            </a:extLst>
          </p:cNvPr>
          <p:cNvSpPr txBox="1"/>
          <p:nvPr/>
        </p:nvSpPr>
        <p:spPr>
          <a:xfrm>
            <a:off x="6187007" y="2895548"/>
            <a:ext cx="572409" cy="584775"/>
          </a:xfrm>
          <a:prstGeom prst="rect">
            <a:avLst/>
          </a:prstGeom>
          <a:noFill/>
        </p:spPr>
        <p:txBody>
          <a:bodyPr wrap="square">
            <a:spAutoFit/>
          </a:bodyPr>
          <a:lstStyle/>
          <a:p>
            <a:r>
              <a:rPr lang="en-ID" sz="3200" b="1" dirty="0">
                <a:solidFill>
                  <a:schemeClr val="bg2">
                    <a:lumMod val="75000"/>
                  </a:schemeClr>
                </a:solidFill>
                <a:latin typeface="Franklin Gothic Medium" panose="020B0603020102020204" pitchFamily="34" charset="0"/>
              </a:rPr>
              <a:t>4</a:t>
            </a:r>
            <a:endParaRPr lang="en-ID" sz="3200" dirty="0"/>
          </a:p>
        </p:txBody>
      </p:sp>
      <p:sp>
        <p:nvSpPr>
          <p:cNvPr id="8" name="TextBox 7">
            <a:extLst>
              <a:ext uri="{FF2B5EF4-FFF2-40B4-BE49-F238E27FC236}">
                <a16:creationId xmlns:a16="http://schemas.microsoft.com/office/drawing/2014/main" id="{84E82A10-26D4-42E3-3B13-2314930A30D9}"/>
              </a:ext>
            </a:extLst>
          </p:cNvPr>
          <p:cNvSpPr txBox="1"/>
          <p:nvPr/>
        </p:nvSpPr>
        <p:spPr>
          <a:xfrm>
            <a:off x="7576732" y="2906778"/>
            <a:ext cx="572409" cy="584775"/>
          </a:xfrm>
          <a:prstGeom prst="rect">
            <a:avLst/>
          </a:prstGeom>
          <a:noFill/>
        </p:spPr>
        <p:txBody>
          <a:bodyPr wrap="square">
            <a:spAutoFit/>
          </a:bodyPr>
          <a:lstStyle/>
          <a:p>
            <a:r>
              <a:rPr lang="en-ID" sz="3200" b="1" dirty="0">
                <a:solidFill>
                  <a:schemeClr val="bg2">
                    <a:lumMod val="75000"/>
                  </a:schemeClr>
                </a:solidFill>
                <a:latin typeface="Franklin Gothic Medium" panose="020B0603020102020204" pitchFamily="34" charset="0"/>
              </a:rPr>
              <a:t>5</a:t>
            </a:r>
            <a:endParaRPr lang="en-ID" sz="3200" dirty="0"/>
          </a:p>
        </p:txBody>
      </p:sp>
      <p:sp>
        <p:nvSpPr>
          <p:cNvPr id="10" name="TextBox 9">
            <a:extLst>
              <a:ext uri="{FF2B5EF4-FFF2-40B4-BE49-F238E27FC236}">
                <a16:creationId xmlns:a16="http://schemas.microsoft.com/office/drawing/2014/main" id="{A8A759D8-17DB-C589-B16B-46CC8F5DFDE6}"/>
              </a:ext>
            </a:extLst>
          </p:cNvPr>
          <p:cNvSpPr txBox="1"/>
          <p:nvPr/>
        </p:nvSpPr>
        <p:spPr>
          <a:xfrm>
            <a:off x="9163306" y="2916105"/>
            <a:ext cx="572409" cy="584775"/>
          </a:xfrm>
          <a:prstGeom prst="rect">
            <a:avLst/>
          </a:prstGeom>
          <a:noFill/>
        </p:spPr>
        <p:txBody>
          <a:bodyPr wrap="square">
            <a:spAutoFit/>
          </a:bodyPr>
          <a:lstStyle/>
          <a:p>
            <a:r>
              <a:rPr lang="en-ID" sz="3200" b="1" dirty="0">
                <a:solidFill>
                  <a:schemeClr val="bg2">
                    <a:lumMod val="75000"/>
                  </a:schemeClr>
                </a:solidFill>
                <a:latin typeface="Franklin Gothic Medium" panose="020B0603020102020204" pitchFamily="34" charset="0"/>
              </a:rPr>
              <a:t>6</a:t>
            </a:r>
            <a:endParaRPr lang="en-ID" sz="3200" dirty="0"/>
          </a:p>
        </p:txBody>
      </p:sp>
    </p:spTree>
    <p:extLst>
      <p:ext uri="{BB962C8B-B14F-4D97-AF65-F5344CB8AC3E}">
        <p14:creationId xmlns:p14="http://schemas.microsoft.com/office/powerpoint/2010/main" val="1048809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8A302B-D320-CC8E-A5BB-07DCF529FCB9}"/>
              </a:ext>
            </a:extLst>
          </p:cNvPr>
          <p:cNvSpPr/>
          <p:nvPr/>
        </p:nvSpPr>
        <p:spPr>
          <a:xfrm>
            <a:off x="0" y="0"/>
            <a:ext cx="12192000" cy="6858000"/>
          </a:xfrm>
          <a:prstGeom prst="rect">
            <a:avLst/>
          </a:prstGeom>
          <a:solidFill>
            <a:srgbClr val="FFE7C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TextBox 4">
            <a:extLst>
              <a:ext uri="{FF2B5EF4-FFF2-40B4-BE49-F238E27FC236}">
                <a16:creationId xmlns:a16="http://schemas.microsoft.com/office/drawing/2014/main" id="{2D57C6CD-76CF-8BFD-85D6-FA5DEC40FA89}"/>
              </a:ext>
            </a:extLst>
          </p:cNvPr>
          <p:cNvSpPr txBox="1"/>
          <p:nvPr/>
        </p:nvSpPr>
        <p:spPr>
          <a:xfrm>
            <a:off x="6316071" y="1782171"/>
            <a:ext cx="5250611" cy="2431435"/>
          </a:xfrm>
          <a:prstGeom prst="rect">
            <a:avLst/>
          </a:prstGeom>
          <a:noFill/>
        </p:spPr>
        <p:txBody>
          <a:bodyPr wrap="square">
            <a:spAutoFit/>
          </a:bodyPr>
          <a:lstStyle/>
          <a:p>
            <a:pPr>
              <a:buNone/>
            </a:pPr>
            <a:r>
              <a:rPr lang="en-ID" sz="1600" dirty="0">
                <a:latin typeface="Franklin Gothic Medium" panose="020B0603020102020204" pitchFamily="34" charset="0"/>
              </a:rPr>
              <a:t>IIDSA 6 </a:t>
            </a:r>
            <a:r>
              <a:rPr lang="en-ID" sz="1600" dirty="0" err="1">
                <a:latin typeface="Franklin Gothic Medium" panose="020B0603020102020204" pitchFamily="34" charset="0"/>
              </a:rPr>
              <a:t>adalah</a:t>
            </a:r>
            <a:r>
              <a:rPr lang="en-ID" sz="1600" dirty="0">
                <a:latin typeface="Franklin Gothic Medium" panose="020B0603020102020204" pitchFamily="34" charset="0"/>
              </a:rPr>
              <a:t> </a:t>
            </a:r>
            <a:r>
              <a:rPr lang="en-ID" sz="1600" dirty="0" err="1">
                <a:latin typeface="Franklin Gothic Medium" panose="020B0603020102020204" pitchFamily="34" charset="0"/>
              </a:rPr>
              <a:t>puncak</a:t>
            </a:r>
            <a:r>
              <a:rPr lang="en-ID" sz="1600" dirty="0">
                <a:latin typeface="Franklin Gothic Medium" panose="020B0603020102020204" pitchFamily="34" charset="0"/>
              </a:rPr>
              <a:t> </a:t>
            </a:r>
            <a:r>
              <a:rPr lang="en-ID" sz="1600" dirty="0" err="1">
                <a:latin typeface="Franklin Gothic Medium" panose="020B0603020102020204" pitchFamily="34" charset="0"/>
              </a:rPr>
              <a:t>dari</a:t>
            </a:r>
            <a:r>
              <a:rPr lang="en-ID" sz="1600" dirty="0">
                <a:latin typeface="Franklin Gothic Medium" panose="020B0603020102020204" pitchFamily="34" charset="0"/>
              </a:rPr>
              <a:t> </a:t>
            </a:r>
            <a:r>
              <a:rPr lang="en-ID" sz="1600" dirty="0" err="1">
                <a:latin typeface="Franklin Gothic Medium" panose="020B0603020102020204" pitchFamily="34" charset="0"/>
              </a:rPr>
              <a:t>kolaborasi</a:t>
            </a:r>
            <a:r>
              <a:rPr lang="en-ID" sz="1600" dirty="0">
                <a:latin typeface="Franklin Gothic Medium" panose="020B0603020102020204" pitchFamily="34" charset="0"/>
              </a:rPr>
              <a:t> </a:t>
            </a:r>
            <a:r>
              <a:rPr lang="en-ID" sz="1600" dirty="0" err="1">
                <a:latin typeface="Franklin Gothic Medium" panose="020B0603020102020204" pitchFamily="34" charset="0"/>
              </a:rPr>
              <a:t>lintas</a:t>
            </a:r>
            <a:r>
              <a:rPr lang="en-ID" sz="1600" dirty="0">
                <a:latin typeface="Franklin Gothic Medium" panose="020B0603020102020204" pitchFamily="34" charset="0"/>
              </a:rPr>
              <a:t> </a:t>
            </a:r>
            <a:r>
              <a:rPr lang="en-ID" sz="1600" dirty="0" err="1">
                <a:latin typeface="Franklin Gothic Medium" panose="020B0603020102020204" pitchFamily="34" charset="0"/>
              </a:rPr>
              <a:t>lembaga</a:t>
            </a:r>
            <a:r>
              <a:rPr lang="en-ID" sz="1600" dirty="0">
                <a:latin typeface="Franklin Gothic Medium" panose="020B0603020102020204" pitchFamily="34" charset="0"/>
              </a:rPr>
              <a:t>.</a:t>
            </a:r>
          </a:p>
          <a:p>
            <a:pPr>
              <a:buNone/>
            </a:pPr>
            <a:endParaRPr lang="en-ID" sz="1600" dirty="0">
              <a:latin typeface="Franklin Gothic Medium" panose="020B0603020102020204" pitchFamily="34" charset="0"/>
            </a:endParaRPr>
          </a:p>
          <a:p>
            <a:pPr>
              <a:buNone/>
            </a:pPr>
            <a:r>
              <a:rPr lang="en-ID" sz="1600" b="1" dirty="0">
                <a:latin typeface="Franklin Gothic Medium" panose="020B0603020102020204" pitchFamily="34" charset="0"/>
              </a:rPr>
              <a:t>Forum Prodi </a:t>
            </a:r>
            <a:r>
              <a:rPr lang="en-ID" sz="1600" dirty="0" err="1">
                <a:latin typeface="Franklin Gothic Book" panose="020B0503020102020204" pitchFamily="34" charset="0"/>
              </a:rPr>
              <a:t>memfasilitasi</a:t>
            </a:r>
            <a:r>
              <a:rPr lang="en-ID" sz="1600" dirty="0">
                <a:latin typeface="Franklin Gothic Book" panose="020B0503020102020204" pitchFamily="34" charset="0"/>
              </a:rPr>
              <a:t>,</a:t>
            </a:r>
            <a:br>
              <a:rPr lang="en-ID" sz="1600" dirty="0">
                <a:latin typeface="Franklin Gothic Medium" panose="020B0603020102020204" pitchFamily="34" charset="0"/>
              </a:rPr>
            </a:br>
            <a:r>
              <a:rPr lang="en-ID" sz="1600" b="1" dirty="0">
                <a:latin typeface="Franklin Gothic Medium" panose="020B0603020102020204" pitchFamily="34" charset="0"/>
              </a:rPr>
              <a:t>ADPII</a:t>
            </a:r>
            <a:r>
              <a:rPr lang="en-ID" sz="1600" dirty="0">
                <a:latin typeface="Franklin Gothic Medium" panose="020B0603020102020204" pitchFamily="34" charset="0"/>
              </a:rPr>
              <a:t> </a:t>
            </a:r>
            <a:r>
              <a:rPr lang="en-ID" sz="1600" dirty="0" err="1">
                <a:latin typeface="Franklin Gothic Book" panose="020B0503020102020204" pitchFamily="34" charset="0"/>
              </a:rPr>
              <a:t>memberi</a:t>
            </a:r>
            <a:r>
              <a:rPr lang="en-ID" sz="1600" dirty="0">
                <a:latin typeface="Franklin Gothic Book" panose="020B0503020102020204" pitchFamily="34" charset="0"/>
              </a:rPr>
              <a:t> </a:t>
            </a:r>
            <a:r>
              <a:rPr lang="en-ID" sz="1600" dirty="0" err="1">
                <a:latin typeface="Franklin Gothic Book" panose="020B0503020102020204" pitchFamily="34" charset="0"/>
              </a:rPr>
              <a:t>perspektif</a:t>
            </a:r>
            <a:r>
              <a:rPr lang="en-ID" sz="1600" dirty="0">
                <a:latin typeface="Franklin Gothic Book" panose="020B0503020102020204" pitchFamily="34" charset="0"/>
              </a:rPr>
              <a:t> </a:t>
            </a:r>
            <a:r>
              <a:rPr lang="en-ID" sz="1600" dirty="0" err="1">
                <a:latin typeface="Franklin Gothic Book" panose="020B0503020102020204" pitchFamily="34" charset="0"/>
              </a:rPr>
              <a:t>industri</a:t>
            </a:r>
            <a:r>
              <a:rPr lang="en-ID" sz="1600" dirty="0">
                <a:latin typeface="Franklin Gothic Book" panose="020B0503020102020204" pitchFamily="34" charset="0"/>
              </a:rPr>
              <a:t>,</a:t>
            </a:r>
            <a:br>
              <a:rPr lang="en-ID" sz="1600" dirty="0">
                <a:latin typeface="Franklin Gothic Book" panose="020B0503020102020204" pitchFamily="34" charset="0"/>
              </a:rPr>
            </a:br>
            <a:r>
              <a:rPr lang="en-ID" sz="1600" b="1" dirty="0">
                <a:latin typeface="Franklin Gothic Medium" panose="020B0603020102020204" pitchFamily="34" charset="0"/>
              </a:rPr>
              <a:t>ISI Bali </a:t>
            </a:r>
            <a:r>
              <a:rPr lang="en-ID" sz="1600" dirty="0" err="1">
                <a:latin typeface="Franklin Gothic Book" panose="020B0503020102020204" pitchFamily="34" charset="0"/>
              </a:rPr>
              <a:t>menjadi</a:t>
            </a:r>
            <a:r>
              <a:rPr lang="en-ID" sz="1600" dirty="0">
                <a:latin typeface="Franklin Gothic Book" panose="020B0503020102020204" pitchFamily="34" charset="0"/>
              </a:rPr>
              <a:t> </a:t>
            </a:r>
            <a:r>
              <a:rPr lang="en-ID" sz="1600" dirty="0" err="1">
                <a:latin typeface="Franklin Gothic Book" panose="020B0503020102020204" pitchFamily="34" charset="0"/>
              </a:rPr>
              <a:t>rumah</a:t>
            </a:r>
            <a:r>
              <a:rPr lang="en-ID" sz="1600" dirty="0">
                <a:latin typeface="Franklin Gothic Book" panose="020B0503020102020204" pitchFamily="34" charset="0"/>
              </a:rPr>
              <a:t> </a:t>
            </a:r>
            <a:r>
              <a:rPr lang="en-ID" sz="1600" dirty="0" err="1">
                <a:latin typeface="Franklin Gothic Book" panose="020B0503020102020204" pitchFamily="34" charset="0"/>
              </a:rPr>
              <a:t>penyelenggara</a:t>
            </a:r>
            <a:r>
              <a:rPr lang="en-ID" sz="1600" dirty="0">
                <a:latin typeface="Franklin Gothic Book" panose="020B0503020102020204" pitchFamily="34" charset="0"/>
              </a:rPr>
              <a:t>,</a:t>
            </a:r>
            <a:br>
              <a:rPr lang="en-ID" sz="1600" dirty="0">
                <a:latin typeface="Franklin Gothic Medium" panose="020B0603020102020204" pitchFamily="34" charset="0"/>
              </a:rPr>
            </a:br>
            <a:endParaRPr lang="en-ID" sz="1600" dirty="0">
              <a:latin typeface="Franklin Gothic Medium" panose="020B0603020102020204" pitchFamily="34" charset="0"/>
            </a:endParaRPr>
          </a:p>
          <a:p>
            <a:pPr>
              <a:buNone/>
            </a:pPr>
            <a:r>
              <a:rPr lang="en-ID" sz="1600" dirty="0" err="1">
                <a:latin typeface="Franklin Gothic Medium" panose="020B0603020102020204" pitchFamily="34" charset="0"/>
              </a:rPr>
              <a:t>Semua</a:t>
            </a:r>
            <a:r>
              <a:rPr lang="en-ID" sz="1600" dirty="0">
                <a:latin typeface="Franklin Gothic Medium" panose="020B0603020102020204" pitchFamily="34" charset="0"/>
              </a:rPr>
              <a:t> demi </a:t>
            </a:r>
            <a:r>
              <a:rPr lang="en-ID" sz="1600" dirty="0" err="1">
                <a:latin typeface="Franklin Gothic Medium" panose="020B0603020102020204" pitchFamily="34" charset="0"/>
              </a:rPr>
              <a:t>satu</a:t>
            </a:r>
            <a:r>
              <a:rPr lang="en-ID" sz="1600" dirty="0">
                <a:latin typeface="Franklin Gothic Medium" panose="020B0603020102020204" pitchFamily="34" charset="0"/>
              </a:rPr>
              <a:t> </a:t>
            </a:r>
            <a:r>
              <a:rPr lang="en-ID" sz="1600" dirty="0" err="1">
                <a:latin typeface="Franklin Gothic Medium" panose="020B0603020102020204" pitchFamily="34" charset="0"/>
              </a:rPr>
              <a:t>tujuan</a:t>
            </a:r>
            <a:r>
              <a:rPr lang="en-ID" sz="1600" dirty="0">
                <a:latin typeface="Franklin Gothic Medium" panose="020B0603020102020204" pitchFamily="34" charset="0"/>
              </a:rPr>
              <a:t>:</a:t>
            </a:r>
            <a:br>
              <a:rPr lang="en-ID" sz="1600" dirty="0">
                <a:latin typeface="Franklin Gothic Medium" panose="020B0603020102020204" pitchFamily="34" charset="0"/>
              </a:rPr>
            </a:br>
            <a:r>
              <a:rPr lang="en-ID" sz="2000" b="1" dirty="0" err="1">
                <a:latin typeface="Franklin Gothic Medium" panose="020B0603020102020204" pitchFamily="34" charset="0"/>
              </a:rPr>
              <a:t>membangun</a:t>
            </a:r>
            <a:r>
              <a:rPr lang="en-ID" sz="2000" b="1" dirty="0">
                <a:latin typeface="Franklin Gothic Medium" panose="020B0603020102020204" pitchFamily="34" charset="0"/>
              </a:rPr>
              <a:t> </a:t>
            </a:r>
            <a:r>
              <a:rPr lang="en-ID" sz="2000" b="1" dirty="0" err="1">
                <a:latin typeface="Franklin Gothic Medium" panose="020B0603020102020204" pitchFamily="34" charset="0"/>
              </a:rPr>
              <a:t>budaya</a:t>
            </a:r>
            <a:r>
              <a:rPr lang="en-ID" sz="2000" b="1" dirty="0">
                <a:latin typeface="Franklin Gothic Medium" panose="020B0603020102020204" pitchFamily="34" charset="0"/>
              </a:rPr>
              <a:t> </a:t>
            </a:r>
            <a:r>
              <a:rPr lang="en-ID" sz="2000" b="1" dirty="0" err="1">
                <a:latin typeface="Franklin Gothic Medium" panose="020B0603020102020204" pitchFamily="34" charset="0"/>
              </a:rPr>
              <a:t>kolaborasi</a:t>
            </a:r>
            <a:r>
              <a:rPr lang="en-ID" sz="2000" b="1" dirty="0">
                <a:latin typeface="Franklin Gothic Medium" panose="020B0603020102020204" pitchFamily="34" charset="0"/>
              </a:rPr>
              <a:t>, </a:t>
            </a:r>
            <a:r>
              <a:rPr lang="en-ID" sz="2000" b="1" dirty="0" err="1">
                <a:latin typeface="Franklin Gothic Medium" panose="020B0603020102020204" pitchFamily="34" charset="0"/>
              </a:rPr>
              <a:t>desain</a:t>
            </a:r>
            <a:r>
              <a:rPr lang="en-ID" sz="2000" b="1" dirty="0">
                <a:latin typeface="Franklin Gothic Medium" panose="020B0603020102020204" pitchFamily="34" charset="0"/>
              </a:rPr>
              <a:t> yang </a:t>
            </a:r>
            <a:r>
              <a:rPr lang="en-ID" sz="2000" b="1" dirty="0" err="1">
                <a:latin typeface="Franklin Gothic Medium" panose="020B0603020102020204" pitchFamily="34" charset="0"/>
              </a:rPr>
              <a:t>berbasis</a:t>
            </a:r>
            <a:r>
              <a:rPr lang="en-ID" sz="2000" b="1" dirty="0">
                <a:latin typeface="Franklin Gothic Medium" panose="020B0603020102020204" pitchFamily="34" charset="0"/>
              </a:rPr>
              <a:t> </a:t>
            </a:r>
            <a:r>
              <a:rPr lang="en-ID" sz="2000" b="1" dirty="0" err="1">
                <a:latin typeface="Franklin Gothic Medium" panose="020B0603020102020204" pitchFamily="34" charset="0"/>
              </a:rPr>
              <a:t>riset</a:t>
            </a:r>
            <a:r>
              <a:rPr lang="en-ID" sz="2000" b="1" dirty="0">
                <a:latin typeface="Franklin Gothic Medium" panose="020B0603020102020204" pitchFamily="34" charset="0"/>
              </a:rPr>
              <a:t> dan </a:t>
            </a:r>
            <a:r>
              <a:rPr lang="en-ID" sz="2000" b="1" dirty="0" err="1">
                <a:latin typeface="Franklin Gothic Medium" panose="020B0603020102020204" pitchFamily="34" charset="0"/>
              </a:rPr>
              <a:t>refleksi</a:t>
            </a:r>
            <a:r>
              <a:rPr lang="en-ID" sz="2000" b="1" dirty="0">
                <a:latin typeface="Franklin Gothic Medium" panose="020B0603020102020204" pitchFamily="34" charset="0"/>
              </a:rPr>
              <a:t>.</a:t>
            </a:r>
            <a:endParaRPr lang="en-ID" sz="2000" dirty="0">
              <a:latin typeface="Franklin Gothic Medium" panose="020B0603020102020204" pitchFamily="34" charset="0"/>
            </a:endParaRPr>
          </a:p>
        </p:txBody>
      </p:sp>
      <p:pic>
        <p:nvPicPr>
          <p:cNvPr id="7" name="Picture 6">
            <a:extLst>
              <a:ext uri="{FF2B5EF4-FFF2-40B4-BE49-F238E27FC236}">
                <a16:creationId xmlns:a16="http://schemas.microsoft.com/office/drawing/2014/main" id="{AD692558-210E-ED05-DE0B-6D310A4BE3D5}"/>
              </a:ext>
            </a:extLst>
          </p:cNvPr>
          <p:cNvPicPr>
            <a:picLocks noChangeAspect="1"/>
          </p:cNvPicPr>
          <p:nvPr/>
        </p:nvPicPr>
        <p:blipFill>
          <a:blip r:embed="rId2">
            <a:extLst>
              <a:ext uri="{28A0092B-C50C-407E-A947-70E740481C1C}">
                <a14:useLocalDpi xmlns:a14="http://schemas.microsoft.com/office/drawing/2010/main" val="0"/>
              </a:ext>
            </a:extLst>
          </a:blip>
          <a:srcRect b="12117"/>
          <a:stretch>
            <a:fillRect/>
          </a:stretch>
        </p:blipFill>
        <p:spPr>
          <a:xfrm>
            <a:off x="851140" y="979734"/>
            <a:ext cx="4456981" cy="4898531"/>
          </a:xfrm>
          <a:prstGeom prst="rect">
            <a:avLst/>
          </a:prstGeom>
        </p:spPr>
      </p:pic>
      <p:pic>
        <p:nvPicPr>
          <p:cNvPr id="10" name="Picture 9">
            <a:extLst>
              <a:ext uri="{FF2B5EF4-FFF2-40B4-BE49-F238E27FC236}">
                <a16:creationId xmlns:a16="http://schemas.microsoft.com/office/drawing/2014/main" id="{614524DE-4076-C0EA-50F8-2E201F120A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215" y="4918913"/>
            <a:ext cx="5384322" cy="1076864"/>
          </a:xfrm>
          <a:prstGeom prst="rect">
            <a:avLst/>
          </a:prstGeom>
        </p:spPr>
      </p:pic>
    </p:spTree>
    <p:extLst>
      <p:ext uri="{BB962C8B-B14F-4D97-AF65-F5344CB8AC3E}">
        <p14:creationId xmlns:p14="http://schemas.microsoft.com/office/powerpoint/2010/main" val="4049738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0536EB-E9F1-AFC9-90A0-FC7E4F7A2CAF}"/>
              </a:ext>
            </a:extLst>
          </p:cNvPr>
          <p:cNvSpPr txBox="1"/>
          <p:nvPr/>
        </p:nvSpPr>
        <p:spPr>
          <a:xfrm>
            <a:off x="3403649" y="715354"/>
            <a:ext cx="2553419" cy="830997"/>
          </a:xfrm>
          <a:prstGeom prst="rect">
            <a:avLst/>
          </a:prstGeom>
          <a:noFill/>
        </p:spPr>
        <p:txBody>
          <a:bodyPr wrap="square">
            <a:spAutoFit/>
          </a:bodyPr>
          <a:lstStyle/>
          <a:p>
            <a:r>
              <a:rPr lang="en-ID" sz="4800" dirty="0">
                <a:latin typeface="Franklin Gothic Medium" panose="020B0603020102020204" pitchFamily="34" charset="0"/>
              </a:rPr>
              <a:t>Impact</a:t>
            </a:r>
          </a:p>
        </p:txBody>
      </p:sp>
      <p:graphicFrame>
        <p:nvGraphicFramePr>
          <p:cNvPr id="6" name="Table 5">
            <a:extLst>
              <a:ext uri="{FF2B5EF4-FFF2-40B4-BE49-F238E27FC236}">
                <a16:creationId xmlns:a16="http://schemas.microsoft.com/office/drawing/2014/main" id="{03F2980F-88A0-F16C-9498-4D71518C1ADB}"/>
              </a:ext>
            </a:extLst>
          </p:cNvPr>
          <p:cNvGraphicFramePr>
            <a:graphicFrameLocks noGrp="1"/>
          </p:cNvGraphicFramePr>
          <p:nvPr>
            <p:extLst>
              <p:ext uri="{D42A27DB-BD31-4B8C-83A1-F6EECF244321}">
                <p14:modId xmlns:p14="http://schemas.microsoft.com/office/powerpoint/2010/main" val="2514463924"/>
              </p:ext>
            </p:extLst>
          </p:nvPr>
        </p:nvGraphicFramePr>
        <p:xfrm>
          <a:off x="3012058" y="3817764"/>
          <a:ext cx="5674360" cy="1219200"/>
        </p:xfrm>
        <a:graphic>
          <a:graphicData uri="http://schemas.openxmlformats.org/drawingml/2006/table">
            <a:tbl>
              <a:tblPr/>
              <a:tblGrid>
                <a:gridCol w="208280">
                  <a:extLst>
                    <a:ext uri="{9D8B030D-6E8A-4147-A177-3AD203B41FA5}">
                      <a16:colId xmlns:a16="http://schemas.microsoft.com/office/drawing/2014/main" val="1398987722"/>
                    </a:ext>
                  </a:extLst>
                </a:gridCol>
                <a:gridCol w="208280">
                  <a:extLst>
                    <a:ext uri="{9D8B030D-6E8A-4147-A177-3AD203B41FA5}">
                      <a16:colId xmlns:a16="http://schemas.microsoft.com/office/drawing/2014/main" val="476186679"/>
                    </a:ext>
                  </a:extLst>
                </a:gridCol>
                <a:gridCol w="2483352">
                  <a:extLst>
                    <a:ext uri="{9D8B030D-6E8A-4147-A177-3AD203B41FA5}">
                      <a16:colId xmlns:a16="http://schemas.microsoft.com/office/drawing/2014/main" val="555006730"/>
                    </a:ext>
                  </a:extLst>
                </a:gridCol>
                <a:gridCol w="2774448">
                  <a:extLst>
                    <a:ext uri="{9D8B030D-6E8A-4147-A177-3AD203B41FA5}">
                      <a16:colId xmlns:a16="http://schemas.microsoft.com/office/drawing/2014/main" val="920783173"/>
                    </a:ext>
                  </a:extLst>
                </a:gridCol>
              </a:tblGrid>
              <a:tr h="0">
                <a:tc>
                  <a:txBody>
                    <a:bodyPr/>
                    <a:lstStyle/>
                    <a:p>
                      <a:pPr>
                        <a:buNone/>
                      </a:pPr>
                      <a:endParaRPr lang="en-ID" sz="1200" dirty="0">
                        <a:latin typeface="Franklin Gothic Book" panose="020B0503020102020204" pitchFamily="34" charset="0"/>
                      </a:endParaRPr>
                    </a:p>
                  </a:txBody>
                  <a:tcPr anchor="ctr">
                    <a:lnL>
                      <a:noFill/>
                    </a:lnL>
                    <a:lnR>
                      <a:noFill/>
                    </a:lnR>
                    <a:lnT>
                      <a:noFill/>
                    </a:lnT>
                    <a:lnB>
                      <a:noFill/>
                    </a:lnB>
                    <a:noFill/>
                  </a:tcPr>
                </a:tc>
                <a:tc>
                  <a:txBody>
                    <a:bodyPr/>
                    <a:lstStyle/>
                    <a:p>
                      <a:pPr>
                        <a:buNone/>
                      </a:pPr>
                      <a:endParaRPr lang="en-ID" sz="1200">
                        <a:latin typeface="Franklin Gothic Book" panose="020B0503020102020204" pitchFamily="34" charset="0"/>
                      </a:endParaRPr>
                    </a:p>
                  </a:txBody>
                  <a:tcPr anchor="ctr">
                    <a:lnL>
                      <a:noFill/>
                    </a:lnL>
                    <a:lnR>
                      <a:noFill/>
                    </a:lnR>
                    <a:lnT>
                      <a:noFill/>
                    </a:lnT>
                    <a:lnB>
                      <a:noFill/>
                    </a:lnB>
                    <a:noFill/>
                  </a:tcPr>
                </a:tc>
                <a:tc>
                  <a:txBody>
                    <a:bodyPr/>
                    <a:lstStyle/>
                    <a:p>
                      <a:pPr>
                        <a:buNone/>
                      </a:pPr>
                      <a:r>
                        <a:rPr lang="en-ID" sz="1200">
                          <a:latin typeface="Franklin Gothic Book" panose="020B0503020102020204" pitchFamily="34" charset="0"/>
                        </a:rPr>
                        <a:t>Prodi</a:t>
                      </a:r>
                    </a:p>
                  </a:txBody>
                  <a:tcPr anchor="ctr">
                    <a:lnL>
                      <a:noFill/>
                    </a:lnL>
                    <a:lnR>
                      <a:noFill/>
                    </a:lnR>
                    <a:lnT>
                      <a:noFill/>
                    </a:lnT>
                    <a:lnB>
                      <a:noFill/>
                    </a:lnB>
                    <a:noFill/>
                  </a:tcPr>
                </a:tc>
                <a:tc>
                  <a:txBody>
                    <a:bodyPr/>
                    <a:lstStyle/>
                    <a:p>
                      <a:pPr>
                        <a:buNone/>
                      </a:pPr>
                      <a:r>
                        <a:rPr lang="en-ID" sz="1200">
                          <a:latin typeface="Franklin Gothic Book" panose="020B0503020102020204" pitchFamily="34" charset="0"/>
                        </a:rPr>
                        <a:t>Industri</a:t>
                      </a:r>
                    </a:p>
                  </a:txBody>
                  <a:tcPr anchor="ctr">
                    <a:lnL>
                      <a:noFill/>
                    </a:lnL>
                    <a:lnR>
                      <a:noFill/>
                    </a:lnR>
                    <a:lnT>
                      <a:noFill/>
                    </a:lnT>
                    <a:lnB>
                      <a:noFill/>
                    </a:lnB>
                    <a:noFill/>
                  </a:tcPr>
                </a:tc>
                <a:extLst>
                  <a:ext uri="{0D108BD9-81ED-4DB2-BD59-A6C34878D82A}">
                    <a16:rowId xmlns:a16="http://schemas.microsoft.com/office/drawing/2014/main" val="3630398532"/>
                  </a:ext>
                </a:extLst>
              </a:tr>
              <a:tr h="0">
                <a:tc>
                  <a:txBody>
                    <a:bodyPr/>
                    <a:lstStyle/>
                    <a:p>
                      <a:pPr>
                        <a:buNone/>
                      </a:pPr>
                      <a:endParaRPr lang="en-ID" sz="2800" b="1" dirty="0">
                        <a:latin typeface="Franklin Gothic Book" panose="020B0503020102020204" pitchFamily="34" charset="0"/>
                      </a:endParaRPr>
                    </a:p>
                  </a:txBody>
                  <a:tcPr anchor="ctr">
                    <a:lnL>
                      <a:noFill/>
                    </a:lnL>
                    <a:lnR>
                      <a:noFill/>
                    </a:lnR>
                    <a:lnT>
                      <a:noFill/>
                    </a:lnT>
                    <a:lnB>
                      <a:noFill/>
                    </a:lnB>
                    <a:noFill/>
                  </a:tcPr>
                </a:tc>
                <a:tc>
                  <a:txBody>
                    <a:bodyPr/>
                    <a:lstStyle/>
                    <a:p>
                      <a:pPr>
                        <a:buNone/>
                      </a:pPr>
                      <a:endParaRPr lang="en-ID" sz="2800" b="1" dirty="0">
                        <a:latin typeface="Franklin Gothic Book" panose="020B0503020102020204" pitchFamily="34" charset="0"/>
                      </a:endParaRPr>
                    </a:p>
                  </a:txBody>
                  <a:tcPr anchor="ctr">
                    <a:lnL>
                      <a:noFill/>
                    </a:lnL>
                    <a:lnR>
                      <a:noFill/>
                    </a:lnR>
                    <a:lnT>
                      <a:noFill/>
                    </a:lnT>
                    <a:lnB>
                      <a:noFill/>
                    </a:lnB>
                    <a:noFill/>
                  </a:tcPr>
                </a:tc>
                <a:tc>
                  <a:txBody>
                    <a:bodyPr/>
                    <a:lstStyle/>
                    <a:p>
                      <a:pPr>
                        <a:buNone/>
                      </a:pPr>
                      <a:r>
                        <a:rPr lang="en-ID" sz="2800" b="1" dirty="0">
                          <a:latin typeface="Franklin Gothic Book" panose="020B0503020102020204" pitchFamily="34" charset="0"/>
                        </a:rPr>
                        <a:t>Benchmark </a:t>
                      </a:r>
                      <a:r>
                        <a:rPr lang="en-ID" sz="2800" b="1" dirty="0" err="1">
                          <a:latin typeface="Franklin Gothic Book" panose="020B0503020102020204" pitchFamily="34" charset="0"/>
                        </a:rPr>
                        <a:t>kurikulum</a:t>
                      </a:r>
                      <a:endParaRPr lang="en-ID" sz="2800" b="1" dirty="0">
                        <a:latin typeface="Franklin Gothic Book" panose="020B0503020102020204" pitchFamily="34" charset="0"/>
                      </a:endParaRPr>
                    </a:p>
                  </a:txBody>
                  <a:tcPr anchor="ctr">
                    <a:lnL>
                      <a:noFill/>
                    </a:lnL>
                    <a:lnR>
                      <a:noFill/>
                    </a:lnR>
                    <a:lnT>
                      <a:noFill/>
                    </a:lnT>
                    <a:lnB>
                      <a:noFill/>
                    </a:lnB>
                    <a:noFill/>
                  </a:tcPr>
                </a:tc>
                <a:tc>
                  <a:txBody>
                    <a:bodyPr/>
                    <a:lstStyle/>
                    <a:p>
                      <a:pPr>
                        <a:buNone/>
                      </a:pPr>
                      <a:r>
                        <a:rPr lang="en-ID" sz="2800" dirty="0">
                          <a:latin typeface="Franklin Gothic Medium" panose="020B0603020102020204" pitchFamily="34" charset="0"/>
                        </a:rPr>
                        <a:t>Akses </a:t>
                      </a:r>
                      <a:r>
                        <a:rPr lang="en-ID" sz="2800" dirty="0" err="1">
                          <a:latin typeface="Franklin Gothic Medium" panose="020B0603020102020204" pitchFamily="34" charset="0"/>
                        </a:rPr>
                        <a:t>talenta</a:t>
                      </a:r>
                      <a:r>
                        <a:rPr lang="en-ID" sz="2800" dirty="0">
                          <a:latin typeface="Franklin Gothic Medium" panose="020B0603020102020204" pitchFamily="34" charset="0"/>
                        </a:rPr>
                        <a:t> </a:t>
                      </a:r>
                      <a:r>
                        <a:rPr lang="en-ID" sz="2800" dirty="0" err="1">
                          <a:latin typeface="Franklin Gothic Medium" panose="020B0603020102020204" pitchFamily="34" charset="0"/>
                        </a:rPr>
                        <a:t>baru</a:t>
                      </a:r>
                      <a:endParaRPr lang="en-ID" sz="2800" dirty="0">
                        <a:latin typeface="Franklin Gothic Medium" panose="020B0603020102020204" pitchFamily="34" charset="0"/>
                      </a:endParaRPr>
                    </a:p>
                  </a:txBody>
                  <a:tcPr anchor="ctr">
                    <a:lnL>
                      <a:noFill/>
                    </a:lnL>
                    <a:lnR>
                      <a:noFill/>
                    </a:lnR>
                    <a:lnT>
                      <a:noFill/>
                    </a:lnT>
                    <a:lnB>
                      <a:noFill/>
                    </a:lnB>
                    <a:noFill/>
                  </a:tcPr>
                </a:tc>
                <a:extLst>
                  <a:ext uri="{0D108BD9-81ED-4DB2-BD59-A6C34878D82A}">
                    <a16:rowId xmlns:a16="http://schemas.microsoft.com/office/drawing/2014/main" val="3565161186"/>
                  </a:ext>
                </a:extLst>
              </a:tr>
            </a:tbl>
          </a:graphicData>
        </a:graphic>
      </p:graphicFrame>
      <p:graphicFrame>
        <p:nvGraphicFramePr>
          <p:cNvPr id="2" name="Table 1">
            <a:extLst>
              <a:ext uri="{FF2B5EF4-FFF2-40B4-BE49-F238E27FC236}">
                <a16:creationId xmlns:a16="http://schemas.microsoft.com/office/drawing/2014/main" id="{572C2F3C-711C-EE29-D305-382B6534AF89}"/>
              </a:ext>
            </a:extLst>
          </p:cNvPr>
          <p:cNvGraphicFramePr>
            <a:graphicFrameLocks noGrp="1"/>
          </p:cNvGraphicFramePr>
          <p:nvPr>
            <p:extLst>
              <p:ext uri="{D42A27DB-BD31-4B8C-83A1-F6EECF244321}">
                <p14:modId xmlns:p14="http://schemas.microsoft.com/office/powerpoint/2010/main" val="3016835015"/>
              </p:ext>
            </p:extLst>
          </p:nvPr>
        </p:nvGraphicFramePr>
        <p:xfrm>
          <a:off x="3421092" y="2209800"/>
          <a:ext cx="5349815" cy="1219200"/>
        </p:xfrm>
        <a:graphic>
          <a:graphicData uri="http://schemas.openxmlformats.org/drawingml/2006/table">
            <a:tbl>
              <a:tblPr/>
              <a:tblGrid>
                <a:gridCol w="2468592">
                  <a:extLst>
                    <a:ext uri="{9D8B030D-6E8A-4147-A177-3AD203B41FA5}">
                      <a16:colId xmlns:a16="http://schemas.microsoft.com/office/drawing/2014/main" val="1398987722"/>
                    </a:ext>
                  </a:extLst>
                </a:gridCol>
                <a:gridCol w="2464663">
                  <a:extLst>
                    <a:ext uri="{9D8B030D-6E8A-4147-A177-3AD203B41FA5}">
                      <a16:colId xmlns:a16="http://schemas.microsoft.com/office/drawing/2014/main" val="476186679"/>
                    </a:ext>
                  </a:extLst>
                </a:gridCol>
                <a:gridCol w="208280">
                  <a:extLst>
                    <a:ext uri="{9D8B030D-6E8A-4147-A177-3AD203B41FA5}">
                      <a16:colId xmlns:a16="http://schemas.microsoft.com/office/drawing/2014/main" val="555006730"/>
                    </a:ext>
                  </a:extLst>
                </a:gridCol>
                <a:gridCol w="208280">
                  <a:extLst>
                    <a:ext uri="{9D8B030D-6E8A-4147-A177-3AD203B41FA5}">
                      <a16:colId xmlns:a16="http://schemas.microsoft.com/office/drawing/2014/main" val="920783173"/>
                    </a:ext>
                  </a:extLst>
                </a:gridCol>
              </a:tblGrid>
              <a:tr h="0">
                <a:tc>
                  <a:txBody>
                    <a:bodyPr/>
                    <a:lstStyle/>
                    <a:p>
                      <a:pPr>
                        <a:buNone/>
                      </a:pPr>
                      <a:r>
                        <a:rPr lang="en-ID" sz="1200">
                          <a:latin typeface="Franklin Gothic Book" panose="020B0503020102020204" pitchFamily="34" charset="0"/>
                        </a:rPr>
                        <a:t>Mahasiswa</a:t>
                      </a:r>
                    </a:p>
                  </a:txBody>
                  <a:tcPr anchor="ctr">
                    <a:lnL>
                      <a:noFill/>
                    </a:lnL>
                    <a:lnR>
                      <a:noFill/>
                    </a:lnR>
                    <a:lnT>
                      <a:noFill/>
                    </a:lnT>
                    <a:lnB>
                      <a:noFill/>
                    </a:lnB>
                    <a:noFill/>
                  </a:tcPr>
                </a:tc>
                <a:tc>
                  <a:txBody>
                    <a:bodyPr/>
                    <a:lstStyle/>
                    <a:p>
                      <a:pPr>
                        <a:buNone/>
                      </a:pPr>
                      <a:r>
                        <a:rPr lang="en-ID" sz="1200">
                          <a:latin typeface="Franklin Gothic Book" panose="020B0503020102020204" pitchFamily="34" charset="0"/>
                        </a:rPr>
                        <a:t>Dosen</a:t>
                      </a:r>
                    </a:p>
                  </a:txBody>
                  <a:tcPr anchor="ctr">
                    <a:lnL>
                      <a:noFill/>
                    </a:lnL>
                    <a:lnR>
                      <a:noFill/>
                    </a:lnR>
                    <a:lnT>
                      <a:noFill/>
                    </a:lnT>
                    <a:lnB>
                      <a:noFill/>
                    </a:lnB>
                    <a:noFill/>
                  </a:tcPr>
                </a:tc>
                <a:tc>
                  <a:txBody>
                    <a:bodyPr/>
                    <a:lstStyle/>
                    <a:p>
                      <a:pPr>
                        <a:buNone/>
                      </a:pPr>
                      <a:endParaRPr lang="en-ID" sz="1200" dirty="0">
                        <a:latin typeface="Franklin Gothic Book" panose="020B0503020102020204" pitchFamily="34" charset="0"/>
                      </a:endParaRPr>
                    </a:p>
                  </a:txBody>
                  <a:tcPr anchor="ctr">
                    <a:lnL>
                      <a:noFill/>
                    </a:lnL>
                    <a:lnR>
                      <a:noFill/>
                    </a:lnR>
                    <a:lnT>
                      <a:noFill/>
                    </a:lnT>
                    <a:lnB>
                      <a:noFill/>
                    </a:lnB>
                    <a:noFill/>
                  </a:tcPr>
                </a:tc>
                <a:tc>
                  <a:txBody>
                    <a:bodyPr/>
                    <a:lstStyle/>
                    <a:p>
                      <a:pPr>
                        <a:buNone/>
                      </a:pPr>
                      <a:endParaRPr lang="en-ID" sz="1200">
                        <a:latin typeface="Franklin Gothic Book" panose="020B0503020102020204" pitchFamily="34" charset="0"/>
                      </a:endParaRPr>
                    </a:p>
                  </a:txBody>
                  <a:tcPr anchor="ctr">
                    <a:lnL>
                      <a:noFill/>
                    </a:lnL>
                    <a:lnR>
                      <a:noFill/>
                    </a:lnR>
                    <a:lnT>
                      <a:noFill/>
                    </a:lnT>
                    <a:lnB>
                      <a:noFill/>
                    </a:lnB>
                    <a:noFill/>
                  </a:tcPr>
                </a:tc>
                <a:extLst>
                  <a:ext uri="{0D108BD9-81ED-4DB2-BD59-A6C34878D82A}">
                    <a16:rowId xmlns:a16="http://schemas.microsoft.com/office/drawing/2014/main" val="3630398532"/>
                  </a:ext>
                </a:extLst>
              </a:tr>
              <a:tr h="0">
                <a:tc>
                  <a:txBody>
                    <a:bodyPr/>
                    <a:lstStyle/>
                    <a:p>
                      <a:pPr>
                        <a:buNone/>
                      </a:pPr>
                      <a:r>
                        <a:rPr lang="en-ID" sz="2800" b="1" dirty="0" err="1">
                          <a:latin typeface="Franklin Gothic Book" panose="020B0503020102020204" pitchFamily="34" charset="0"/>
                        </a:rPr>
                        <a:t>Portofolio</a:t>
                      </a:r>
                      <a:r>
                        <a:rPr lang="en-ID" sz="2800" b="1" dirty="0">
                          <a:latin typeface="Franklin Gothic Book" panose="020B0503020102020204" pitchFamily="34" charset="0"/>
                        </a:rPr>
                        <a:t> </a:t>
                      </a:r>
                      <a:r>
                        <a:rPr lang="en-ID" sz="2800" b="1" dirty="0" err="1">
                          <a:latin typeface="Franklin Gothic Book" panose="020B0503020102020204" pitchFamily="34" charset="0"/>
                        </a:rPr>
                        <a:t>nasional</a:t>
                      </a:r>
                      <a:endParaRPr lang="en-ID" sz="2800" b="1" dirty="0">
                        <a:latin typeface="Franklin Gothic Book" panose="020B0503020102020204" pitchFamily="34" charset="0"/>
                      </a:endParaRPr>
                    </a:p>
                  </a:txBody>
                  <a:tcPr anchor="ctr">
                    <a:lnL>
                      <a:noFill/>
                    </a:lnL>
                    <a:lnR>
                      <a:noFill/>
                    </a:lnR>
                    <a:lnT>
                      <a:noFill/>
                    </a:lnT>
                    <a:lnB>
                      <a:noFill/>
                    </a:lnB>
                    <a:noFill/>
                  </a:tcPr>
                </a:tc>
                <a:tc>
                  <a:txBody>
                    <a:bodyPr/>
                    <a:lstStyle/>
                    <a:p>
                      <a:pPr>
                        <a:buNone/>
                      </a:pPr>
                      <a:r>
                        <a:rPr lang="en-ID" sz="2800" b="1" dirty="0" err="1">
                          <a:latin typeface="Franklin Gothic Book" panose="020B0503020102020204" pitchFamily="34" charset="0"/>
                        </a:rPr>
                        <a:t>Publikasi</a:t>
                      </a:r>
                      <a:r>
                        <a:rPr lang="en-ID" sz="2800" b="1" dirty="0">
                          <a:latin typeface="Franklin Gothic Book" panose="020B0503020102020204" pitchFamily="34" charset="0"/>
                        </a:rPr>
                        <a:t> &amp; </a:t>
                      </a:r>
                      <a:r>
                        <a:rPr lang="en-ID" sz="2800" b="1" dirty="0" err="1">
                          <a:latin typeface="Franklin Gothic Book" panose="020B0503020102020204" pitchFamily="34" charset="0"/>
                        </a:rPr>
                        <a:t>pembimbingan</a:t>
                      </a:r>
                      <a:endParaRPr lang="en-ID" sz="2800" b="1" dirty="0">
                        <a:latin typeface="Franklin Gothic Book" panose="020B0503020102020204" pitchFamily="34" charset="0"/>
                      </a:endParaRPr>
                    </a:p>
                  </a:txBody>
                  <a:tcPr anchor="ctr">
                    <a:lnL>
                      <a:noFill/>
                    </a:lnL>
                    <a:lnR>
                      <a:noFill/>
                    </a:lnR>
                    <a:lnT>
                      <a:noFill/>
                    </a:lnT>
                    <a:lnB>
                      <a:noFill/>
                    </a:lnB>
                    <a:noFill/>
                  </a:tcPr>
                </a:tc>
                <a:tc>
                  <a:txBody>
                    <a:bodyPr/>
                    <a:lstStyle/>
                    <a:p>
                      <a:pPr>
                        <a:buNone/>
                      </a:pPr>
                      <a:endParaRPr lang="en-ID" sz="2800" b="1" dirty="0">
                        <a:latin typeface="Franklin Gothic Book" panose="020B0503020102020204" pitchFamily="34" charset="0"/>
                      </a:endParaRPr>
                    </a:p>
                  </a:txBody>
                  <a:tcPr anchor="ctr">
                    <a:lnL>
                      <a:noFill/>
                    </a:lnL>
                    <a:lnR>
                      <a:noFill/>
                    </a:lnR>
                    <a:lnT>
                      <a:noFill/>
                    </a:lnT>
                    <a:lnB>
                      <a:noFill/>
                    </a:lnB>
                    <a:noFill/>
                  </a:tcPr>
                </a:tc>
                <a:tc>
                  <a:txBody>
                    <a:bodyPr/>
                    <a:lstStyle/>
                    <a:p>
                      <a:pPr>
                        <a:buNone/>
                      </a:pPr>
                      <a:endParaRPr lang="en-ID" sz="2800" dirty="0">
                        <a:latin typeface="Franklin Gothic Medium" panose="020B0603020102020204" pitchFamily="34" charset="0"/>
                      </a:endParaRPr>
                    </a:p>
                  </a:txBody>
                  <a:tcPr anchor="ctr">
                    <a:lnL>
                      <a:noFill/>
                    </a:lnL>
                    <a:lnR>
                      <a:noFill/>
                    </a:lnR>
                    <a:lnT>
                      <a:noFill/>
                    </a:lnT>
                    <a:lnB>
                      <a:noFill/>
                    </a:lnB>
                    <a:noFill/>
                  </a:tcPr>
                </a:tc>
                <a:extLst>
                  <a:ext uri="{0D108BD9-81ED-4DB2-BD59-A6C34878D82A}">
                    <a16:rowId xmlns:a16="http://schemas.microsoft.com/office/drawing/2014/main" val="3565161186"/>
                  </a:ext>
                </a:extLst>
              </a:tr>
            </a:tbl>
          </a:graphicData>
        </a:graphic>
      </p:graphicFrame>
    </p:spTree>
    <p:extLst>
      <p:ext uri="{BB962C8B-B14F-4D97-AF65-F5344CB8AC3E}">
        <p14:creationId xmlns:p14="http://schemas.microsoft.com/office/powerpoint/2010/main" val="328822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6562E3-1605-E0AB-EF94-462E1D2F9A69}"/>
              </a:ext>
            </a:extLst>
          </p:cNvPr>
          <p:cNvSpPr txBox="1"/>
          <p:nvPr/>
        </p:nvSpPr>
        <p:spPr>
          <a:xfrm>
            <a:off x="2087591" y="2829547"/>
            <a:ext cx="7832783" cy="1015663"/>
          </a:xfrm>
          <a:prstGeom prst="rect">
            <a:avLst/>
          </a:prstGeom>
          <a:noFill/>
        </p:spPr>
        <p:txBody>
          <a:bodyPr wrap="square">
            <a:spAutoFit/>
          </a:bodyPr>
          <a:lstStyle/>
          <a:p>
            <a:r>
              <a:rPr lang="en-ID" sz="6000" b="1" dirty="0">
                <a:solidFill>
                  <a:schemeClr val="bg2">
                    <a:lumMod val="75000"/>
                  </a:schemeClr>
                </a:solidFill>
                <a:latin typeface="Franklin Gothic Medium" panose="020B0603020102020204" pitchFamily="34" charset="0"/>
              </a:rPr>
              <a:t>21 </a:t>
            </a:r>
            <a:r>
              <a:rPr lang="en-ID" sz="6000" b="1" dirty="0">
                <a:solidFill>
                  <a:schemeClr val="bg2">
                    <a:lumMod val="75000"/>
                  </a:schemeClr>
                </a:solidFill>
                <a:latin typeface="Franklin Gothic Book" panose="020B0503020102020204" pitchFamily="34" charset="0"/>
              </a:rPr>
              <a:t>|</a:t>
            </a:r>
            <a:r>
              <a:rPr lang="en-ID" sz="6000" b="1" dirty="0">
                <a:solidFill>
                  <a:schemeClr val="bg2">
                    <a:lumMod val="75000"/>
                  </a:schemeClr>
                </a:solidFill>
                <a:latin typeface="Franklin Gothic Medium" panose="020B0603020102020204" pitchFamily="34" charset="0"/>
              </a:rPr>
              <a:t> 56 </a:t>
            </a:r>
            <a:r>
              <a:rPr lang="en-ID" sz="6000" b="1" dirty="0">
                <a:solidFill>
                  <a:schemeClr val="bg2">
                    <a:lumMod val="75000"/>
                  </a:schemeClr>
                </a:solidFill>
                <a:latin typeface="Franklin Gothic Book" panose="020B0503020102020204" pitchFamily="34" charset="0"/>
              </a:rPr>
              <a:t>|</a:t>
            </a:r>
            <a:r>
              <a:rPr lang="en-ID" sz="6000" b="1" dirty="0">
                <a:solidFill>
                  <a:schemeClr val="bg2">
                    <a:lumMod val="75000"/>
                  </a:schemeClr>
                </a:solidFill>
                <a:latin typeface="Franklin Gothic Medium" panose="020B0603020102020204" pitchFamily="34" charset="0"/>
              </a:rPr>
              <a:t> 64 </a:t>
            </a:r>
            <a:r>
              <a:rPr lang="en-ID" sz="6000" b="1" dirty="0">
                <a:solidFill>
                  <a:schemeClr val="bg2">
                    <a:lumMod val="75000"/>
                  </a:schemeClr>
                </a:solidFill>
                <a:latin typeface="Franklin Gothic Book" panose="020B0503020102020204" pitchFamily="34" charset="0"/>
              </a:rPr>
              <a:t>|</a:t>
            </a:r>
            <a:r>
              <a:rPr lang="en-ID" sz="6000" b="1" dirty="0">
                <a:solidFill>
                  <a:schemeClr val="bg2">
                    <a:lumMod val="75000"/>
                  </a:schemeClr>
                </a:solidFill>
                <a:latin typeface="Franklin Gothic Medium" panose="020B0603020102020204" pitchFamily="34" charset="0"/>
              </a:rPr>
              <a:t> 14 </a:t>
            </a:r>
            <a:r>
              <a:rPr lang="en-ID" sz="6000" b="1" dirty="0">
                <a:solidFill>
                  <a:schemeClr val="bg2">
                    <a:lumMod val="75000"/>
                  </a:schemeClr>
                </a:solidFill>
                <a:latin typeface="Franklin Gothic Book" panose="020B0503020102020204" pitchFamily="34" charset="0"/>
              </a:rPr>
              <a:t>|</a:t>
            </a:r>
            <a:r>
              <a:rPr lang="en-ID" sz="6000" b="1" dirty="0">
                <a:solidFill>
                  <a:schemeClr val="bg2">
                    <a:lumMod val="75000"/>
                  </a:schemeClr>
                </a:solidFill>
                <a:latin typeface="Franklin Gothic Medium" panose="020B0603020102020204" pitchFamily="34" charset="0"/>
              </a:rPr>
              <a:t> 37</a:t>
            </a:r>
          </a:p>
        </p:txBody>
      </p:sp>
      <p:sp>
        <p:nvSpPr>
          <p:cNvPr id="7" name="TextBox 6">
            <a:extLst>
              <a:ext uri="{FF2B5EF4-FFF2-40B4-BE49-F238E27FC236}">
                <a16:creationId xmlns:a16="http://schemas.microsoft.com/office/drawing/2014/main" id="{C44BAE83-2DDC-FC62-9781-FA9E4EB0A6F8}"/>
              </a:ext>
            </a:extLst>
          </p:cNvPr>
          <p:cNvSpPr txBox="1"/>
          <p:nvPr/>
        </p:nvSpPr>
        <p:spPr>
          <a:xfrm>
            <a:off x="2271621" y="4134022"/>
            <a:ext cx="874143" cy="261610"/>
          </a:xfrm>
          <a:prstGeom prst="rect">
            <a:avLst/>
          </a:prstGeom>
          <a:noFill/>
        </p:spPr>
        <p:txBody>
          <a:bodyPr wrap="square">
            <a:spAutoFit/>
          </a:bodyPr>
          <a:lstStyle/>
          <a:p>
            <a:r>
              <a:rPr lang="en-ID" sz="1100" dirty="0" err="1">
                <a:latin typeface="Franklin Gothic Book" panose="020B0503020102020204" pitchFamily="34" charset="0"/>
              </a:rPr>
              <a:t>Institusi</a:t>
            </a:r>
            <a:endParaRPr lang="en-ID" sz="1100" dirty="0"/>
          </a:p>
        </p:txBody>
      </p:sp>
      <p:sp>
        <p:nvSpPr>
          <p:cNvPr id="8" name="TextBox 7">
            <a:extLst>
              <a:ext uri="{FF2B5EF4-FFF2-40B4-BE49-F238E27FC236}">
                <a16:creationId xmlns:a16="http://schemas.microsoft.com/office/drawing/2014/main" id="{D3A11DA4-83C4-51A0-DE90-8D6C426EF505}"/>
              </a:ext>
            </a:extLst>
          </p:cNvPr>
          <p:cNvSpPr txBox="1"/>
          <p:nvPr/>
        </p:nvSpPr>
        <p:spPr>
          <a:xfrm>
            <a:off x="3939395" y="4134022"/>
            <a:ext cx="874143" cy="261610"/>
          </a:xfrm>
          <a:prstGeom prst="rect">
            <a:avLst/>
          </a:prstGeom>
          <a:noFill/>
        </p:spPr>
        <p:txBody>
          <a:bodyPr wrap="square">
            <a:spAutoFit/>
          </a:bodyPr>
          <a:lstStyle/>
          <a:p>
            <a:r>
              <a:rPr lang="en-ID" sz="1100" dirty="0">
                <a:latin typeface="Franklin Gothic Book" panose="020B0503020102020204" pitchFamily="34" charset="0"/>
              </a:rPr>
              <a:t>Karya</a:t>
            </a:r>
            <a:endParaRPr lang="en-ID" sz="1100" dirty="0"/>
          </a:p>
        </p:txBody>
      </p:sp>
      <p:sp>
        <p:nvSpPr>
          <p:cNvPr id="9" name="TextBox 8">
            <a:extLst>
              <a:ext uri="{FF2B5EF4-FFF2-40B4-BE49-F238E27FC236}">
                <a16:creationId xmlns:a16="http://schemas.microsoft.com/office/drawing/2014/main" id="{80E557F0-7F5A-2961-D516-90AB3F30DA86}"/>
              </a:ext>
            </a:extLst>
          </p:cNvPr>
          <p:cNvSpPr txBox="1"/>
          <p:nvPr/>
        </p:nvSpPr>
        <p:spPr>
          <a:xfrm>
            <a:off x="5607170" y="4134022"/>
            <a:ext cx="874143" cy="430887"/>
          </a:xfrm>
          <a:prstGeom prst="rect">
            <a:avLst/>
          </a:prstGeom>
          <a:noFill/>
        </p:spPr>
        <p:txBody>
          <a:bodyPr wrap="square">
            <a:spAutoFit/>
          </a:bodyPr>
          <a:lstStyle/>
          <a:p>
            <a:r>
              <a:rPr lang="en-ID" sz="1100" dirty="0">
                <a:latin typeface="Franklin Gothic Book" panose="020B0503020102020204" pitchFamily="34" charset="0"/>
              </a:rPr>
              <a:t>Reviewer</a:t>
            </a:r>
          </a:p>
          <a:p>
            <a:r>
              <a:rPr lang="en-ID" sz="1100" dirty="0">
                <a:latin typeface="Franklin Gothic Book" panose="020B0503020102020204" pitchFamily="34" charset="0"/>
              </a:rPr>
              <a:t>Akademik</a:t>
            </a:r>
            <a:endParaRPr lang="en-ID" sz="1100" dirty="0"/>
          </a:p>
        </p:txBody>
      </p:sp>
      <p:sp>
        <p:nvSpPr>
          <p:cNvPr id="10" name="TextBox 9">
            <a:extLst>
              <a:ext uri="{FF2B5EF4-FFF2-40B4-BE49-F238E27FC236}">
                <a16:creationId xmlns:a16="http://schemas.microsoft.com/office/drawing/2014/main" id="{4F3C561A-6BBF-7E63-DD4E-F62C78A0D7F1}"/>
              </a:ext>
            </a:extLst>
          </p:cNvPr>
          <p:cNvSpPr txBox="1"/>
          <p:nvPr/>
        </p:nvSpPr>
        <p:spPr>
          <a:xfrm>
            <a:off x="7171423" y="4134022"/>
            <a:ext cx="874143" cy="430887"/>
          </a:xfrm>
          <a:prstGeom prst="rect">
            <a:avLst/>
          </a:prstGeom>
          <a:noFill/>
        </p:spPr>
        <p:txBody>
          <a:bodyPr wrap="square">
            <a:spAutoFit/>
          </a:bodyPr>
          <a:lstStyle/>
          <a:p>
            <a:r>
              <a:rPr lang="en-ID" sz="1100" dirty="0">
                <a:latin typeface="Franklin Gothic Book" panose="020B0503020102020204" pitchFamily="34" charset="0"/>
              </a:rPr>
              <a:t>Reviewer </a:t>
            </a:r>
            <a:r>
              <a:rPr lang="en-ID" sz="1100" dirty="0" err="1">
                <a:latin typeface="Franklin Gothic Book" panose="020B0503020102020204" pitchFamily="34" charset="0"/>
              </a:rPr>
              <a:t>Profesional</a:t>
            </a:r>
            <a:endParaRPr lang="en-ID" sz="1100" dirty="0"/>
          </a:p>
        </p:txBody>
      </p:sp>
      <p:sp>
        <p:nvSpPr>
          <p:cNvPr id="11" name="TextBox 10">
            <a:extLst>
              <a:ext uri="{FF2B5EF4-FFF2-40B4-BE49-F238E27FC236}">
                <a16:creationId xmlns:a16="http://schemas.microsoft.com/office/drawing/2014/main" id="{5C8096FE-4A10-6B54-7121-7F65D7EEDCD4}"/>
              </a:ext>
            </a:extLst>
          </p:cNvPr>
          <p:cNvSpPr txBox="1"/>
          <p:nvPr/>
        </p:nvSpPr>
        <p:spPr>
          <a:xfrm>
            <a:off x="8862202" y="4134022"/>
            <a:ext cx="874143" cy="261610"/>
          </a:xfrm>
          <a:prstGeom prst="rect">
            <a:avLst/>
          </a:prstGeom>
          <a:noFill/>
        </p:spPr>
        <p:txBody>
          <a:bodyPr wrap="square">
            <a:spAutoFit/>
          </a:bodyPr>
          <a:lstStyle/>
          <a:p>
            <a:r>
              <a:rPr lang="en-US" sz="1100" dirty="0">
                <a:latin typeface="Franklin Gothic Book" panose="020B0503020102020204" pitchFamily="34" charset="0"/>
              </a:rPr>
              <a:t>A</a:t>
            </a:r>
            <a:r>
              <a:rPr lang="en-ID" sz="1100" dirty="0" err="1">
                <a:latin typeface="Franklin Gothic Book" panose="020B0503020102020204" pitchFamily="34" charset="0"/>
              </a:rPr>
              <a:t>wardee</a:t>
            </a:r>
            <a:endParaRPr lang="en-ID" sz="1100" dirty="0"/>
          </a:p>
        </p:txBody>
      </p:sp>
      <p:pic>
        <p:nvPicPr>
          <p:cNvPr id="13" name="Picture 12">
            <a:extLst>
              <a:ext uri="{FF2B5EF4-FFF2-40B4-BE49-F238E27FC236}">
                <a16:creationId xmlns:a16="http://schemas.microsoft.com/office/drawing/2014/main" id="{DDCE7F47-D4C8-2FE9-3031-E3F258F41A44}"/>
              </a:ext>
            </a:extLst>
          </p:cNvPr>
          <p:cNvPicPr>
            <a:picLocks noChangeAspect="1"/>
          </p:cNvPicPr>
          <p:nvPr/>
        </p:nvPicPr>
        <p:blipFill>
          <a:blip r:embed="rId2"/>
          <a:stretch>
            <a:fillRect/>
          </a:stretch>
        </p:blipFill>
        <p:spPr>
          <a:xfrm>
            <a:off x="4554744" y="4853721"/>
            <a:ext cx="2898475" cy="1498997"/>
          </a:xfrm>
          <a:prstGeom prst="rect">
            <a:avLst/>
          </a:prstGeom>
        </p:spPr>
      </p:pic>
      <p:sp>
        <p:nvSpPr>
          <p:cNvPr id="15" name="TextBox 14">
            <a:extLst>
              <a:ext uri="{FF2B5EF4-FFF2-40B4-BE49-F238E27FC236}">
                <a16:creationId xmlns:a16="http://schemas.microsoft.com/office/drawing/2014/main" id="{14BD0D98-F260-C664-3500-7984CF148AC5}"/>
              </a:ext>
            </a:extLst>
          </p:cNvPr>
          <p:cNvSpPr txBox="1"/>
          <p:nvPr/>
        </p:nvSpPr>
        <p:spPr>
          <a:xfrm>
            <a:off x="4014160" y="801798"/>
            <a:ext cx="3864632" cy="1569660"/>
          </a:xfrm>
          <a:prstGeom prst="rect">
            <a:avLst/>
          </a:prstGeom>
          <a:noFill/>
        </p:spPr>
        <p:txBody>
          <a:bodyPr wrap="square">
            <a:spAutoFit/>
          </a:bodyPr>
          <a:lstStyle/>
          <a:p>
            <a:pPr algn="ctr"/>
            <a:r>
              <a:rPr lang="en-ID" sz="4800" b="1" dirty="0">
                <a:latin typeface="Franklin Gothic Medium" panose="020B0603020102020204" pitchFamily="34" charset="0"/>
              </a:rPr>
              <a:t>The Numbers Speak</a:t>
            </a:r>
          </a:p>
        </p:txBody>
      </p:sp>
    </p:spTree>
    <p:extLst>
      <p:ext uri="{BB962C8B-B14F-4D97-AF65-F5344CB8AC3E}">
        <p14:creationId xmlns:p14="http://schemas.microsoft.com/office/powerpoint/2010/main" val="4268517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6C83079-C6AB-EA6B-EC04-74A8DAEE2439}"/>
              </a:ext>
            </a:extLst>
          </p:cNvPr>
          <p:cNvSpPr/>
          <p:nvPr/>
        </p:nvSpPr>
        <p:spPr>
          <a:xfrm>
            <a:off x="0" y="0"/>
            <a:ext cx="12192000" cy="6858000"/>
          </a:xfrm>
          <a:prstGeom prst="rect">
            <a:avLst/>
          </a:prstGeom>
          <a:solidFill>
            <a:srgbClr val="FFE7C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aphicFrame>
        <p:nvGraphicFramePr>
          <p:cNvPr id="10" name="Object 9">
            <a:extLst>
              <a:ext uri="{FF2B5EF4-FFF2-40B4-BE49-F238E27FC236}">
                <a16:creationId xmlns:a16="http://schemas.microsoft.com/office/drawing/2014/main" id="{2A8B32D6-05DB-88C5-87A6-CBBE1F9F67F5}"/>
              </a:ext>
            </a:extLst>
          </p:cNvPr>
          <p:cNvGraphicFramePr>
            <a:graphicFrameLocks noChangeAspect="1"/>
          </p:cNvGraphicFramePr>
          <p:nvPr>
            <p:extLst>
              <p:ext uri="{D42A27DB-BD31-4B8C-83A1-F6EECF244321}">
                <p14:modId xmlns:p14="http://schemas.microsoft.com/office/powerpoint/2010/main" val="3100431897"/>
              </p:ext>
            </p:extLst>
          </p:nvPr>
        </p:nvGraphicFramePr>
        <p:xfrm>
          <a:off x="8186132" y="1980563"/>
          <a:ext cx="2973461" cy="3249574"/>
        </p:xfrm>
        <a:graphic>
          <a:graphicData uri="http://schemas.openxmlformats.org/presentationml/2006/ole">
            <mc:AlternateContent xmlns:mc="http://schemas.openxmlformats.org/markup-compatibility/2006">
              <mc:Choice xmlns:v="urn:schemas-microsoft-com:vml" Requires="v">
                <p:oleObj name="CorelDRAW" r:id="rId2" imgW="62983872" imgH="68843492" progId="CorelDraw.Graphic.25">
                  <p:embed/>
                </p:oleObj>
              </mc:Choice>
              <mc:Fallback>
                <p:oleObj name="CorelDRAW" r:id="rId2" imgW="62983872" imgH="68843492" progId="CorelDraw.Graphic.25">
                  <p:embed/>
                  <p:pic>
                    <p:nvPicPr>
                      <p:cNvPr id="10" name="Object 9">
                        <a:extLst>
                          <a:ext uri="{FF2B5EF4-FFF2-40B4-BE49-F238E27FC236}">
                            <a16:creationId xmlns:a16="http://schemas.microsoft.com/office/drawing/2014/main" id="{2A8B32D6-05DB-88C5-87A6-CBBE1F9F67F5}"/>
                          </a:ext>
                        </a:extLst>
                      </p:cNvPr>
                      <p:cNvPicPr/>
                      <p:nvPr/>
                    </p:nvPicPr>
                    <p:blipFill>
                      <a:blip r:embed="rId3"/>
                      <a:stretch>
                        <a:fillRect/>
                      </a:stretch>
                    </p:blipFill>
                    <p:spPr>
                      <a:xfrm>
                        <a:off x="8186132" y="1980563"/>
                        <a:ext cx="2973461" cy="3249574"/>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1D6D750E-9C18-F392-7494-C6D4C378FE4C}"/>
              </a:ext>
            </a:extLst>
          </p:cNvPr>
          <p:cNvSpPr txBox="1"/>
          <p:nvPr/>
        </p:nvSpPr>
        <p:spPr>
          <a:xfrm>
            <a:off x="4373929" y="2707089"/>
            <a:ext cx="6096000" cy="1754326"/>
          </a:xfrm>
          <a:prstGeom prst="rect">
            <a:avLst/>
          </a:prstGeom>
          <a:noFill/>
        </p:spPr>
        <p:txBody>
          <a:bodyPr wrap="square">
            <a:spAutoFit/>
          </a:bodyPr>
          <a:lstStyle/>
          <a:p>
            <a:pPr marL="342900" indent="-342900">
              <a:buAutoNum type="arabicPeriod"/>
            </a:pPr>
            <a:r>
              <a:rPr lang="en-US" b="1" i="1" dirty="0"/>
              <a:t>Preliminary Screening </a:t>
            </a:r>
          </a:p>
          <a:p>
            <a:r>
              <a:rPr lang="en-US" i="1" dirty="0"/>
              <a:t>(Internal Selection)</a:t>
            </a:r>
            <a:br>
              <a:rPr lang="en-US" i="1" dirty="0"/>
            </a:br>
            <a:r>
              <a:rPr lang="en-US" i="1" dirty="0"/>
              <a:t>2. </a:t>
            </a:r>
            <a:r>
              <a:rPr lang="en-US" b="1" i="1" dirty="0"/>
              <a:t>Peer Review </a:t>
            </a:r>
          </a:p>
          <a:p>
            <a:r>
              <a:rPr lang="en-US" i="1" dirty="0"/>
              <a:t>(Cross-Review </a:t>
            </a:r>
            <a:r>
              <a:rPr lang="en-US" i="1" dirty="0" err="1"/>
              <a:t>Antarprodi</a:t>
            </a:r>
            <a:r>
              <a:rPr lang="en-US" i="1" dirty="0"/>
              <a:t>)</a:t>
            </a:r>
            <a:br>
              <a:rPr lang="en-US" i="1" dirty="0"/>
            </a:br>
            <a:r>
              <a:rPr lang="en-US" b="1" i="1" dirty="0"/>
              <a:t>3. Final Assessment</a:t>
            </a:r>
          </a:p>
          <a:p>
            <a:r>
              <a:rPr lang="en-US" i="1" dirty="0"/>
              <a:t>(Professional &amp; Expert Review)</a:t>
            </a:r>
            <a:endParaRPr lang="en-ID" dirty="0"/>
          </a:p>
        </p:txBody>
      </p:sp>
      <p:sp>
        <p:nvSpPr>
          <p:cNvPr id="7" name="TextBox 6">
            <a:extLst>
              <a:ext uri="{FF2B5EF4-FFF2-40B4-BE49-F238E27FC236}">
                <a16:creationId xmlns:a16="http://schemas.microsoft.com/office/drawing/2014/main" id="{BD2366F7-4D60-20D5-4544-D5351593063A}"/>
              </a:ext>
            </a:extLst>
          </p:cNvPr>
          <p:cNvSpPr txBox="1"/>
          <p:nvPr/>
        </p:nvSpPr>
        <p:spPr>
          <a:xfrm>
            <a:off x="1397479" y="2360726"/>
            <a:ext cx="2553419" cy="2308324"/>
          </a:xfrm>
          <a:prstGeom prst="rect">
            <a:avLst/>
          </a:prstGeom>
          <a:noFill/>
        </p:spPr>
        <p:txBody>
          <a:bodyPr wrap="square">
            <a:spAutoFit/>
          </a:bodyPr>
          <a:lstStyle/>
          <a:p>
            <a:r>
              <a:rPr lang="en-ID" sz="4800" dirty="0">
                <a:latin typeface="Franklin Gothic Medium" panose="020B0603020102020204" pitchFamily="34" charset="0"/>
              </a:rPr>
              <a:t>The Review System</a:t>
            </a:r>
          </a:p>
        </p:txBody>
      </p:sp>
      <p:sp>
        <p:nvSpPr>
          <p:cNvPr id="9" name="TextBox 8">
            <a:extLst>
              <a:ext uri="{FF2B5EF4-FFF2-40B4-BE49-F238E27FC236}">
                <a16:creationId xmlns:a16="http://schemas.microsoft.com/office/drawing/2014/main" id="{C4038C54-392A-9C78-8589-58DDF31BEC31}"/>
              </a:ext>
            </a:extLst>
          </p:cNvPr>
          <p:cNvSpPr txBox="1"/>
          <p:nvPr/>
        </p:nvSpPr>
        <p:spPr>
          <a:xfrm>
            <a:off x="8609163" y="2521059"/>
            <a:ext cx="2185358" cy="1815882"/>
          </a:xfrm>
          <a:prstGeom prst="rect">
            <a:avLst/>
          </a:prstGeom>
          <a:noFill/>
        </p:spPr>
        <p:txBody>
          <a:bodyPr wrap="square">
            <a:spAutoFit/>
          </a:bodyPr>
          <a:lstStyle/>
          <a:p>
            <a:r>
              <a:rPr lang="en-ID" dirty="0" err="1">
                <a:latin typeface="Franklin Gothic Medium" panose="020B0603020102020204" pitchFamily="34" charset="0"/>
              </a:rPr>
              <a:t>Hasilnya</a:t>
            </a:r>
            <a:r>
              <a:rPr lang="en-ID" dirty="0">
                <a:latin typeface="Franklin Gothic Medium" panose="020B0603020102020204" pitchFamily="34" charset="0"/>
              </a:rPr>
              <a:t> </a:t>
            </a:r>
          </a:p>
          <a:p>
            <a:r>
              <a:rPr lang="en-ID" sz="4000" b="1" dirty="0" err="1">
                <a:latin typeface="Franklin Gothic Medium" panose="020B0603020102020204" pitchFamily="34" charset="0"/>
              </a:rPr>
              <a:t>potret</a:t>
            </a:r>
            <a:r>
              <a:rPr lang="en-ID" sz="4000" b="1" dirty="0">
                <a:latin typeface="Franklin Gothic Medium" panose="020B0603020102020204" pitchFamily="34" charset="0"/>
              </a:rPr>
              <a:t> </a:t>
            </a:r>
            <a:r>
              <a:rPr lang="en-ID" dirty="0" err="1">
                <a:latin typeface="Franklin Gothic Medium" panose="020B0603020102020204" pitchFamily="34" charset="0"/>
              </a:rPr>
              <a:t>kualitas</a:t>
            </a:r>
            <a:r>
              <a:rPr lang="en-ID" dirty="0">
                <a:latin typeface="Franklin Gothic Medium" panose="020B0603020102020204" pitchFamily="34" charset="0"/>
              </a:rPr>
              <a:t> </a:t>
            </a:r>
            <a:r>
              <a:rPr lang="en-ID" dirty="0" err="1">
                <a:latin typeface="Franklin Gothic Medium" panose="020B0603020102020204" pitchFamily="34" charset="0"/>
              </a:rPr>
              <a:t>pendidikan</a:t>
            </a:r>
            <a:r>
              <a:rPr lang="en-ID" dirty="0">
                <a:latin typeface="Franklin Gothic Medium" panose="020B0603020102020204" pitchFamily="34" charset="0"/>
              </a:rPr>
              <a:t> </a:t>
            </a:r>
            <a:r>
              <a:rPr lang="en-ID" dirty="0" err="1">
                <a:latin typeface="Franklin Gothic Medium" panose="020B0603020102020204" pitchFamily="34" charset="0"/>
              </a:rPr>
              <a:t>desain</a:t>
            </a:r>
            <a:r>
              <a:rPr lang="en-ID" dirty="0">
                <a:latin typeface="Franklin Gothic Medium" panose="020B0603020102020204" pitchFamily="34" charset="0"/>
              </a:rPr>
              <a:t> </a:t>
            </a:r>
            <a:r>
              <a:rPr lang="en-ID" dirty="0" err="1">
                <a:latin typeface="Franklin Gothic Medium" panose="020B0603020102020204" pitchFamily="34" charset="0"/>
              </a:rPr>
              <a:t>produk</a:t>
            </a:r>
            <a:r>
              <a:rPr lang="en-ID" dirty="0">
                <a:latin typeface="Franklin Gothic Medium" panose="020B0603020102020204" pitchFamily="34" charset="0"/>
              </a:rPr>
              <a:t> Indonesia </a:t>
            </a:r>
            <a:r>
              <a:rPr lang="en-ID" dirty="0" err="1">
                <a:latin typeface="Franklin Gothic Medium" panose="020B0603020102020204" pitchFamily="34" charset="0"/>
              </a:rPr>
              <a:t>hari</a:t>
            </a:r>
            <a:r>
              <a:rPr lang="en-ID" dirty="0">
                <a:latin typeface="Franklin Gothic Medium" panose="020B0603020102020204" pitchFamily="34" charset="0"/>
              </a:rPr>
              <a:t> </a:t>
            </a:r>
            <a:r>
              <a:rPr lang="en-ID" dirty="0" err="1">
                <a:latin typeface="Franklin Gothic Medium" panose="020B0603020102020204" pitchFamily="34" charset="0"/>
              </a:rPr>
              <a:t>ini</a:t>
            </a:r>
            <a:r>
              <a:rPr lang="en-ID" dirty="0">
                <a:latin typeface="Franklin Gothic Medium" panose="020B0603020102020204" pitchFamily="34" charset="0"/>
              </a:rPr>
              <a:t>.</a:t>
            </a:r>
          </a:p>
        </p:txBody>
      </p:sp>
      <p:pic>
        <p:nvPicPr>
          <p:cNvPr id="12" name="Picture 11">
            <a:extLst>
              <a:ext uri="{FF2B5EF4-FFF2-40B4-BE49-F238E27FC236}">
                <a16:creationId xmlns:a16="http://schemas.microsoft.com/office/drawing/2014/main" id="{282D47A5-0DF8-9D6F-5ABE-E66825A087F9}"/>
              </a:ext>
            </a:extLst>
          </p:cNvPr>
          <p:cNvPicPr>
            <a:picLocks noChangeAspect="1"/>
          </p:cNvPicPr>
          <p:nvPr/>
        </p:nvPicPr>
        <p:blipFill>
          <a:blip r:embed="rId4"/>
          <a:stretch>
            <a:fillRect/>
          </a:stretch>
        </p:blipFill>
        <p:spPr>
          <a:xfrm>
            <a:off x="10029643" y="4669050"/>
            <a:ext cx="931656" cy="481822"/>
          </a:xfrm>
          <a:prstGeom prst="rect">
            <a:avLst/>
          </a:prstGeom>
        </p:spPr>
      </p:pic>
    </p:spTree>
    <p:extLst>
      <p:ext uri="{BB962C8B-B14F-4D97-AF65-F5344CB8AC3E}">
        <p14:creationId xmlns:p14="http://schemas.microsoft.com/office/powerpoint/2010/main" val="351160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147191-A576-08BB-B89C-73C264B0213B}"/>
              </a:ext>
            </a:extLst>
          </p:cNvPr>
          <p:cNvSpPr txBox="1"/>
          <p:nvPr/>
        </p:nvSpPr>
        <p:spPr>
          <a:xfrm>
            <a:off x="5499339" y="2540353"/>
            <a:ext cx="4101862" cy="1200329"/>
          </a:xfrm>
          <a:prstGeom prst="rect">
            <a:avLst/>
          </a:prstGeom>
          <a:noFill/>
        </p:spPr>
        <p:txBody>
          <a:bodyPr wrap="square">
            <a:spAutoFit/>
          </a:bodyPr>
          <a:lstStyle/>
          <a:p>
            <a:r>
              <a:rPr lang="en-ID" dirty="0"/>
              <a:t>Design Thinking, Ekonomi </a:t>
            </a:r>
            <a:r>
              <a:rPr lang="en-ID" dirty="0" err="1"/>
              <a:t>Sirkular</a:t>
            </a:r>
            <a:r>
              <a:rPr lang="en-ID" dirty="0"/>
              <a:t>, </a:t>
            </a:r>
            <a:r>
              <a:rPr lang="en-ID" dirty="0" err="1"/>
              <a:t>HumanCentered</a:t>
            </a:r>
            <a:r>
              <a:rPr lang="en-ID" dirty="0"/>
              <a:t> Design, Desain </a:t>
            </a:r>
            <a:r>
              <a:rPr lang="en-ID" dirty="0" err="1"/>
              <a:t>untuk</a:t>
            </a:r>
            <a:r>
              <a:rPr lang="en-ID" dirty="0"/>
              <a:t> </a:t>
            </a:r>
            <a:r>
              <a:rPr lang="en-ID" dirty="0" err="1"/>
              <a:t>Perubahan</a:t>
            </a:r>
            <a:r>
              <a:rPr lang="en-ID" dirty="0"/>
              <a:t> Sosial, dan </a:t>
            </a:r>
            <a:r>
              <a:rPr lang="en-ID" dirty="0" err="1"/>
              <a:t>Standar</a:t>
            </a:r>
            <a:r>
              <a:rPr lang="en-ID" dirty="0"/>
              <a:t> Akademik NASAD</a:t>
            </a:r>
          </a:p>
        </p:txBody>
      </p:sp>
      <p:sp>
        <p:nvSpPr>
          <p:cNvPr id="7" name="TextBox 6">
            <a:extLst>
              <a:ext uri="{FF2B5EF4-FFF2-40B4-BE49-F238E27FC236}">
                <a16:creationId xmlns:a16="http://schemas.microsoft.com/office/drawing/2014/main" id="{FA543781-C9B8-25BD-59B4-7359866CBDA0}"/>
              </a:ext>
            </a:extLst>
          </p:cNvPr>
          <p:cNvSpPr txBox="1"/>
          <p:nvPr/>
        </p:nvSpPr>
        <p:spPr>
          <a:xfrm>
            <a:off x="838200" y="4987605"/>
            <a:ext cx="2865408" cy="1200329"/>
          </a:xfrm>
          <a:prstGeom prst="rect">
            <a:avLst/>
          </a:prstGeom>
          <a:noFill/>
        </p:spPr>
        <p:txBody>
          <a:bodyPr wrap="square">
            <a:spAutoFit/>
          </a:bodyPr>
          <a:lstStyle/>
          <a:p>
            <a:pPr>
              <a:buNone/>
            </a:pPr>
            <a:r>
              <a:rPr lang="en-ID" dirty="0"/>
              <a:t>Lima pilar yang </a:t>
            </a:r>
            <a:r>
              <a:rPr lang="en-ID" dirty="0" err="1"/>
              <a:t>menghubungkan</a:t>
            </a:r>
            <a:r>
              <a:rPr lang="en-ID" dirty="0"/>
              <a:t> </a:t>
            </a:r>
            <a:r>
              <a:rPr lang="en-ID" dirty="0" err="1"/>
              <a:t>riset</a:t>
            </a:r>
            <a:r>
              <a:rPr lang="en-ID" dirty="0"/>
              <a:t>, </a:t>
            </a:r>
            <a:r>
              <a:rPr lang="en-ID" dirty="0" err="1"/>
              <a:t>empati</a:t>
            </a:r>
            <a:r>
              <a:rPr lang="en-ID" dirty="0"/>
              <a:t>, </a:t>
            </a:r>
            <a:r>
              <a:rPr lang="en-ID" dirty="0" err="1"/>
              <a:t>keberlanjutan</a:t>
            </a:r>
            <a:r>
              <a:rPr lang="en-ID" dirty="0"/>
              <a:t>, dan </a:t>
            </a:r>
            <a:r>
              <a:rPr lang="en-ID" dirty="0" err="1"/>
              <a:t>standar</a:t>
            </a:r>
            <a:r>
              <a:rPr lang="en-ID" dirty="0"/>
              <a:t> global.</a:t>
            </a:r>
          </a:p>
        </p:txBody>
      </p:sp>
      <p:pic>
        <p:nvPicPr>
          <p:cNvPr id="9" name="Picture 8">
            <a:extLst>
              <a:ext uri="{FF2B5EF4-FFF2-40B4-BE49-F238E27FC236}">
                <a16:creationId xmlns:a16="http://schemas.microsoft.com/office/drawing/2014/main" id="{B7B967BF-9E02-C792-4186-BEC0FD58D250}"/>
              </a:ext>
            </a:extLst>
          </p:cNvPr>
          <p:cNvPicPr>
            <a:picLocks noChangeAspect="1"/>
          </p:cNvPicPr>
          <p:nvPr/>
        </p:nvPicPr>
        <p:blipFill>
          <a:blip r:embed="rId2"/>
          <a:stretch>
            <a:fillRect/>
          </a:stretch>
        </p:blipFill>
        <p:spPr>
          <a:xfrm rot="572024">
            <a:off x="1549779" y="684321"/>
            <a:ext cx="1765350" cy="2442391"/>
          </a:xfrm>
          <a:prstGeom prst="rect">
            <a:avLst/>
          </a:prstGeom>
        </p:spPr>
      </p:pic>
      <p:sp>
        <p:nvSpPr>
          <p:cNvPr id="11" name="TextBox 10">
            <a:extLst>
              <a:ext uri="{FF2B5EF4-FFF2-40B4-BE49-F238E27FC236}">
                <a16:creationId xmlns:a16="http://schemas.microsoft.com/office/drawing/2014/main" id="{9EBA3416-BDF4-A3CE-F03F-0B0F7BF1C865}"/>
              </a:ext>
            </a:extLst>
          </p:cNvPr>
          <p:cNvSpPr txBox="1"/>
          <p:nvPr/>
        </p:nvSpPr>
        <p:spPr>
          <a:xfrm>
            <a:off x="5499339" y="4216727"/>
            <a:ext cx="6096000" cy="1969770"/>
          </a:xfrm>
          <a:prstGeom prst="rect">
            <a:avLst/>
          </a:prstGeom>
          <a:noFill/>
        </p:spPr>
        <p:txBody>
          <a:bodyPr wrap="square">
            <a:spAutoFit/>
          </a:bodyPr>
          <a:lstStyle/>
          <a:p>
            <a:pPr>
              <a:buNone/>
            </a:pPr>
            <a:r>
              <a:rPr lang="en-ID" sz="4000" i="1" dirty="0">
                <a:latin typeface="Franklin Gothic Medium" panose="020B0603020102020204" pitchFamily="34" charset="0"/>
              </a:rPr>
              <a:t>Designing with evidence</a:t>
            </a:r>
            <a:r>
              <a:rPr lang="en-ID" sz="4000" dirty="0">
                <a:latin typeface="Franklin Gothic Medium" panose="020B0603020102020204" pitchFamily="34" charset="0"/>
              </a:rPr>
              <a:t> </a:t>
            </a:r>
            <a:r>
              <a:rPr lang="en-ID" dirty="0" err="1">
                <a:latin typeface="Franklin Gothic Medium" panose="020B0603020102020204" pitchFamily="34" charset="0"/>
              </a:rPr>
              <a:t>artinya</a:t>
            </a:r>
            <a:r>
              <a:rPr lang="en-ID" dirty="0">
                <a:latin typeface="Franklin Gothic Medium" panose="020B0603020102020204" pitchFamily="34" charset="0"/>
              </a:rPr>
              <a:t> </a:t>
            </a:r>
            <a:r>
              <a:rPr lang="en-ID" dirty="0" err="1">
                <a:latin typeface="Franklin Gothic Medium" panose="020B0603020102020204" pitchFamily="34" charset="0"/>
              </a:rPr>
              <a:t>memulai</a:t>
            </a:r>
            <a:r>
              <a:rPr lang="en-ID" dirty="0">
                <a:latin typeface="Franklin Gothic Medium" panose="020B0603020102020204" pitchFamily="34" charset="0"/>
              </a:rPr>
              <a:t> </a:t>
            </a:r>
            <a:r>
              <a:rPr lang="en-ID" dirty="0" err="1">
                <a:latin typeface="Franklin Gothic Medium" panose="020B0603020102020204" pitchFamily="34" charset="0"/>
              </a:rPr>
              <a:t>dari</a:t>
            </a:r>
            <a:r>
              <a:rPr lang="en-ID" dirty="0">
                <a:latin typeface="Franklin Gothic Medium" panose="020B0603020102020204" pitchFamily="34" charset="0"/>
              </a:rPr>
              <a:t> data.</a:t>
            </a:r>
            <a:br>
              <a:rPr lang="en-ID" dirty="0">
                <a:latin typeface="Franklin Gothic Medium" panose="020B0603020102020204" pitchFamily="34" charset="0"/>
              </a:rPr>
            </a:br>
            <a:r>
              <a:rPr lang="en-ID" sz="2800" i="1" dirty="0">
                <a:latin typeface="Franklin Gothic Medium" panose="020B0603020102020204" pitchFamily="34" charset="0"/>
              </a:rPr>
              <a:t>Innovating with insight</a:t>
            </a:r>
            <a:r>
              <a:rPr lang="en-ID" sz="2800" dirty="0">
                <a:latin typeface="Franklin Gothic Medium" panose="020B0603020102020204" pitchFamily="34" charset="0"/>
              </a:rPr>
              <a:t> </a:t>
            </a:r>
            <a:r>
              <a:rPr lang="en-ID" dirty="0" err="1">
                <a:latin typeface="Franklin Gothic Medium" panose="020B0603020102020204" pitchFamily="34" charset="0"/>
              </a:rPr>
              <a:t>artinya</a:t>
            </a:r>
            <a:r>
              <a:rPr lang="en-ID" dirty="0">
                <a:latin typeface="Franklin Gothic Medium" panose="020B0603020102020204" pitchFamily="34" charset="0"/>
              </a:rPr>
              <a:t> </a:t>
            </a:r>
            <a:r>
              <a:rPr lang="sv-SE" dirty="0"/>
              <a:t>menciptakan solusi baru yang cerdas dan relevan karena didasari oleh pemahaman yang dalam.</a:t>
            </a:r>
            <a:endParaRPr lang="en-ID"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F9E5C5D1-8161-2A70-5BF6-7D344D738F3B}"/>
              </a:ext>
            </a:extLst>
          </p:cNvPr>
          <p:cNvSpPr txBox="1"/>
          <p:nvPr/>
        </p:nvSpPr>
        <p:spPr>
          <a:xfrm>
            <a:off x="838200" y="3371564"/>
            <a:ext cx="2708694" cy="1384995"/>
          </a:xfrm>
          <a:prstGeom prst="rect">
            <a:avLst/>
          </a:prstGeom>
          <a:noFill/>
        </p:spPr>
        <p:txBody>
          <a:bodyPr wrap="square">
            <a:spAutoFit/>
          </a:bodyPr>
          <a:lstStyle/>
          <a:p>
            <a:r>
              <a:rPr lang="en-ID" sz="1400" dirty="0">
                <a:solidFill>
                  <a:schemeClr val="bg2">
                    <a:lumMod val="50000"/>
                  </a:schemeClr>
                </a:solidFill>
                <a:latin typeface="Franklin Gothic Book" panose="020B0503020102020204" pitchFamily="34" charset="0"/>
              </a:rPr>
              <a:t>“</a:t>
            </a:r>
            <a:r>
              <a:rPr lang="en-ID" sz="1400" dirty="0" err="1">
                <a:solidFill>
                  <a:schemeClr val="bg2">
                    <a:lumMod val="50000"/>
                  </a:schemeClr>
                </a:solidFill>
                <a:latin typeface="Franklin Gothic Book" panose="020B0503020102020204" pitchFamily="34" charset="0"/>
              </a:rPr>
              <a:t>Perumusan</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sistem</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penilaian</a:t>
            </a:r>
            <a:r>
              <a:rPr lang="en-ID" sz="1400" dirty="0">
                <a:solidFill>
                  <a:schemeClr val="bg2">
                    <a:lumMod val="50000"/>
                  </a:schemeClr>
                </a:solidFill>
                <a:latin typeface="Franklin Gothic Book" panose="020B0503020102020204" pitchFamily="34" charset="0"/>
              </a:rPr>
              <a:t> Indonesia Industrial Design Student Award (IIDSA) </a:t>
            </a:r>
            <a:r>
              <a:rPr lang="en-ID" sz="1400" dirty="0" err="1">
                <a:solidFill>
                  <a:schemeClr val="bg2">
                    <a:lumMod val="50000"/>
                  </a:schemeClr>
                </a:solidFill>
                <a:latin typeface="Franklin Gothic Book" panose="020B0503020102020204" pitchFamily="34" charset="0"/>
              </a:rPr>
              <a:t>bertumpu</a:t>
            </a:r>
            <a:r>
              <a:rPr lang="en-ID" sz="1400" dirty="0">
                <a:solidFill>
                  <a:schemeClr val="bg2">
                    <a:lumMod val="50000"/>
                  </a:schemeClr>
                </a:solidFill>
                <a:latin typeface="Franklin Gothic Book" panose="020B0503020102020204" pitchFamily="34" charset="0"/>
              </a:rPr>
              <a:t> pada lima pilar </a:t>
            </a:r>
            <a:r>
              <a:rPr lang="en-ID" sz="1400" dirty="0" err="1">
                <a:solidFill>
                  <a:schemeClr val="bg2">
                    <a:lumMod val="50000"/>
                  </a:schemeClr>
                </a:solidFill>
                <a:latin typeface="Franklin Gothic Book" panose="020B0503020102020204" pitchFamily="34" charset="0"/>
              </a:rPr>
              <a:t>teoretis</a:t>
            </a:r>
            <a:r>
              <a:rPr lang="en-ID" sz="1400" dirty="0">
                <a:solidFill>
                  <a:schemeClr val="bg2">
                    <a:lumMod val="50000"/>
                  </a:schemeClr>
                </a:solidFill>
                <a:latin typeface="Franklin Gothic Book" panose="020B0503020102020204" pitchFamily="34" charset="0"/>
              </a:rPr>
              <a:t> yang </a:t>
            </a:r>
            <a:r>
              <a:rPr lang="en-ID" sz="1400" dirty="0" err="1">
                <a:solidFill>
                  <a:schemeClr val="bg2">
                    <a:lumMod val="50000"/>
                  </a:schemeClr>
                </a:solidFill>
                <a:latin typeface="Franklin Gothic Book" panose="020B0503020102020204" pitchFamily="34" charset="0"/>
              </a:rPr>
              <a:t>telah</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teruji</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dalam</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praktik</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profesi</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desain</a:t>
            </a:r>
            <a:r>
              <a:rPr lang="en-ID" sz="1400" dirty="0">
                <a:solidFill>
                  <a:schemeClr val="bg2">
                    <a:lumMod val="50000"/>
                  </a:schemeClr>
                </a:solidFill>
                <a:latin typeface="Franklin Gothic Book" panose="020B0503020102020204" pitchFamily="34" charset="0"/>
              </a:rPr>
              <a:t> </a:t>
            </a:r>
            <a:r>
              <a:rPr lang="en-ID" sz="1400" dirty="0" err="1">
                <a:solidFill>
                  <a:schemeClr val="bg2">
                    <a:lumMod val="50000"/>
                  </a:schemeClr>
                </a:solidFill>
                <a:latin typeface="Franklin Gothic Book" panose="020B0503020102020204" pitchFamily="34" charset="0"/>
              </a:rPr>
              <a:t>kontemporer</a:t>
            </a:r>
            <a:r>
              <a:rPr lang="en-ID" sz="1400" dirty="0">
                <a:solidFill>
                  <a:schemeClr val="bg2">
                    <a:lumMod val="50000"/>
                  </a:schemeClr>
                </a:solidFill>
                <a:latin typeface="Franklin Gothic Book" panose="020B0503020102020204" pitchFamily="34" charset="0"/>
              </a:rPr>
              <a:t>.”</a:t>
            </a:r>
          </a:p>
        </p:txBody>
      </p:sp>
      <p:sp>
        <p:nvSpPr>
          <p:cNvPr id="15" name="TextBox 14">
            <a:extLst>
              <a:ext uri="{FF2B5EF4-FFF2-40B4-BE49-F238E27FC236}">
                <a16:creationId xmlns:a16="http://schemas.microsoft.com/office/drawing/2014/main" id="{54DABA2D-7E52-F714-CF7C-BC87EEC15A78}"/>
              </a:ext>
            </a:extLst>
          </p:cNvPr>
          <p:cNvSpPr txBox="1"/>
          <p:nvPr/>
        </p:nvSpPr>
        <p:spPr>
          <a:xfrm>
            <a:off x="5499339" y="1765706"/>
            <a:ext cx="6096000" cy="830997"/>
          </a:xfrm>
          <a:prstGeom prst="rect">
            <a:avLst/>
          </a:prstGeom>
          <a:noFill/>
        </p:spPr>
        <p:txBody>
          <a:bodyPr wrap="square">
            <a:spAutoFit/>
          </a:bodyPr>
          <a:lstStyle/>
          <a:p>
            <a:r>
              <a:rPr lang="en-ID" sz="4800" dirty="0">
                <a:solidFill>
                  <a:schemeClr val="accent2"/>
                </a:solidFill>
                <a:latin typeface="Franklin Gothic Medium" panose="020B0603020102020204" pitchFamily="34" charset="0"/>
              </a:rPr>
              <a:t>Five Pillars of IIDSA</a:t>
            </a:r>
          </a:p>
        </p:txBody>
      </p:sp>
    </p:spTree>
    <p:extLst>
      <p:ext uri="{BB962C8B-B14F-4D97-AF65-F5344CB8AC3E}">
        <p14:creationId xmlns:p14="http://schemas.microsoft.com/office/powerpoint/2010/main" val="1455743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79B7D6-731F-84B2-B4EA-BB6EC9191B85}"/>
              </a:ext>
            </a:extLst>
          </p:cNvPr>
          <p:cNvSpPr>
            <a:spLocks noGrp="1"/>
          </p:cNvSpPr>
          <p:nvPr>
            <p:ph idx="1"/>
          </p:nvPr>
        </p:nvSpPr>
        <p:spPr>
          <a:xfrm>
            <a:off x="4567131" y="2311879"/>
            <a:ext cx="3213506" cy="3134264"/>
          </a:xfrm>
        </p:spPr>
        <p:txBody>
          <a:bodyPr>
            <a:normAutofit/>
          </a:bodyPr>
          <a:lstStyle/>
          <a:p>
            <a:r>
              <a:rPr lang="en-ID" sz="2000" dirty="0" err="1"/>
              <a:t>Pemahaman</a:t>
            </a:r>
            <a:r>
              <a:rPr lang="en-ID" sz="2000" dirty="0"/>
              <a:t> </a:t>
            </a:r>
            <a:r>
              <a:rPr lang="en-ID" sz="2000" dirty="0" err="1"/>
              <a:t>atas</a:t>
            </a:r>
            <a:r>
              <a:rPr lang="en-ID" sz="2000" dirty="0"/>
              <a:t> </a:t>
            </a:r>
            <a:r>
              <a:rPr lang="en-ID" sz="2000" dirty="0" err="1"/>
              <a:t>Persoalan</a:t>
            </a:r>
            <a:r>
              <a:rPr lang="en-ID" sz="2000" dirty="0"/>
              <a:t>/Problem Desain</a:t>
            </a:r>
          </a:p>
          <a:p>
            <a:r>
              <a:rPr lang="en-ID" sz="2000" dirty="0" err="1"/>
              <a:t>Penguasaan</a:t>
            </a:r>
            <a:r>
              <a:rPr lang="en-ID" sz="2000" dirty="0"/>
              <a:t> </a:t>
            </a:r>
            <a:r>
              <a:rPr lang="en-ID" sz="2000" dirty="0" err="1"/>
              <a:t>atas</a:t>
            </a:r>
            <a:r>
              <a:rPr lang="en-ID" sz="2000" dirty="0"/>
              <a:t> Proses Desain </a:t>
            </a:r>
          </a:p>
          <a:p>
            <a:r>
              <a:rPr lang="en-ID" sz="2000" dirty="0" err="1"/>
              <a:t>Penguasaan</a:t>
            </a:r>
            <a:r>
              <a:rPr lang="en-ID" sz="2000" dirty="0"/>
              <a:t> </a:t>
            </a:r>
            <a:r>
              <a:rPr lang="en-ID" sz="2000" dirty="0" err="1"/>
              <a:t>atas</a:t>
            </a:r>
            <a:r>
              <a:rPr lang="en-ID" sz="2000" dirty="0"/>
              <a:t> </a:t>
            </a:r>
            <a:r>
              <a:rPr lang="en-ID" sz="2000" dirty="0" err="1"/>
              <a:t>Penyelesaian</a:t>
            </a:r>
            <a:r>
              <a:rPr lang="en-ID" sz="2000" dirty="0"/>
              <a:t> Desain</a:t>
            </a:r>
          </a:p>
          <a:p>
            <a:r>
              <a:rPr lang="en-ID" sz="2000" dirty="0" err="1"/>
              <a:t>Keterampilan</a:t>
            </a:r>
            <a:r>
              <a:rPr lang="en-ID" sz="2000" dirty="0"/>
              <a:t> </a:t>
            </a:r>
            <a:r>
              <a:rPr lang="en-ID" sz="2000" dirty="0" err="1"/>
              <a:t>Menghasilkan</a:t>
            </a:r>
            <a:r>
              <a:rPr lang="en-ID" sz="2000" dirty="0"/>
              <a:t> Solusi Desain</a:t>
            </a:r>
          </a:p>
        </p:txBody>
      </p:sp>
      <p:pic>
        <p:nvPicPr>
          <p:cNvPr id="4" name="Picture 3">
            <a:extLst>
              <a:ext uri="{FF2B5EF4-FFF2-40B4-BE49-F238E27FC236}">
                <a16:creationId xmlns:a16="http://schemas.microsoft.com/office/drawing/2014/main" id="{99F3C47D-F28C-D94F-84DA-5912699D4DC8}"/>
              </a:ext>
            </a:extLst>
          </p:cNvPr>
          <p:cNvPicPr>
            <a:picLocks noChangeAspect="1"/>
          </p:cNvPicPr>
          <p:nvPr/>
        </p:nvPicPr>
        <p:blipFill>
          <a:blip r:embed="rId2"/>
          <a:stretch>
            <a:fillRect/>
          </a:stretch>
        </p:blipFill>
        <p:spPr>
          <a:xfrm>
            <a:off x="1196196" y="4529158"/>
            <a:ext cx="2493687" cy="1113608"/>
          </a:xfrm>
          <a:prstGeom prst="rect">
            <a:avLst/>
          </a:prstGeom>
        </p:spPr>
      </p:pic>
      <p:sp>
        <p:nvSpPr>
          <p:cNvPr id="5" name="TextBox 4">
            <a:extLst>
              <a:ext uri="{FF2B5EF4-FFF2-40B4-BE49-F238E27FC236}">
                <a16:creationId xmlns:a16="http://schemas.microsoft.com/office/drawing/2014/main" id="{FF56BE5C-9A08-71E5-B5A6-AEAAEE5544C9}"/>
              </a:ext>
            </a:extLst>
          </p:cNvPr>
          <p:cNvSpPr txBox="1"/>
          <p:nvPr/>
        </p:nvSpPr>
        <p:spPr>
          <a:xfrm>
            <a:off x="1196196" y="2175619"/>
            <a:ext cx="3427562" cy="2308324"/>
          </a:xfrm>
          <a:prstGeom prst="rect">
            <a:avLst/>
          </a:prstGeom>
          <a:noFill/>
        </p:spPr>
        <p:txBody>
          <a:bodyPr wrap="square">
            <a:spAutoFit/>
          </a:bodyPr>
          <a:lstStyle/>
          <a:p>
            <a:r>
              <a:rPr lang="en-ID" sz="4800" b="1" dirty="0" err="1">
                <a:latin typeface="Franklin Gothic Medium" panose="020B0603020102020204" pitchFamily="34" charset="0"/>
              </a:rPr>
              <a:t>Kriteria</a:t>
            </a:r>
            <a:endParaRPr lang="en-ID" sz="4800" b="1" dirty="0">
              <a:latin typeface="Franklin Gothic Medium" panose="020B0603020102020204" pitchFamily="34" charset="0"/>
            </a:endParaRPr>
          </a:p>
          <a:p>
            <a:r>
              <a:rPr lang="en-ID" sz="4800" b="1" dirty="0" err="1">
                <a:latin typeface="Franklin Gothic Medium" panose="020B0603020102020204" pitchFamily="34" charset="0"/>
              </a:rPr>
              <a:t>Penilaian</a:t>
            </a:r>
            <a:r>
              <a:rPr lang="en-ID" sz="4800" b="1" dirty="0">
                <a:latin typeface="Franklin Gothic Medium" panose="020B0603020102020204" pitchFamily="34" charset="0"/>
              </a:rPr>
              <a:t> </a:t>
            </a:r>
          </a:p>
          <a:p>
            <a:r>
              <a:rPr lang="en-ID" sz="4800" b="1" dirty="0">
                <a:latin typeface="Franklin Gothic Medium" panose="020B0603020102020204" pitchFamily="34" charset="0"/>
              </a:rPr>
              <a:t>Karya</a:t>
            </a:r>
            <a:endParaRPr lang="en-ID" sz="4800" dirty="0">
              <a:latin typeface="Franklin Gothic Medium" panose="020B0603020102020204" pitchFamily="34" charset="0"/>
            </a:endParaRPr>
          </a:p>
        </p:txBody>
      </p:sp>
      <p:pic>
        <p:nvPicPr>
          <p:cNvPr id="7" name="Picture 6">
            <a:extLst>
              <a:ext uri="{FF2B5EF4-FFF2-40B4-BE49-F238E27FC236}">
                <a16:creationId xmlns:a16="http://schemas.microsoft.com/office/drawing/2014/main" id="{4DEE653A-1169-83D4-0AC5-B081161B3B32}"/>
              </a:ext>
            </a:extLst>
          </p:cNvPr>
          <p:cNvPicPr>
            <a:picLocks noChangeAspect="1"/>
          </p:cNvPicPr>
          <p:nvPr/>
        </p:nvPicPr>
        <p:blipFill>
          <a:blip r:embed="rId3"/>
          <a:srcRect t="1175" b="2390"/>
          <a:stretch>
            <a:fillRect/>
          </a:stretch>
        </p:blipFill>
        <p:spPr>
          <a:xfrm>
            <a:off x="7843014" y="1399925"/>
            <a:ext cx="3970856" cy="4462730"/>
          </a:xfrm>
          <a:prstGeom prst="rect">
            <a:avLst/>
          </a:prstGeom>
        </p:spPr>
      </p:pic>
    </p:spTree>
    <p:extLst>
      <p:ext uri="{BB962C8B-B14F-4D97-AF65-F5344CB8AC3E}">
        <p14:creationId xmlns:p14="http://schemas.microsoft.com/office/powerpoint/2010/main" val="2645164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056974-9FC6-49F6-DB69-BA1A3B5C15CB}"/>
              </a:ext>
            </a:extLst>
          </p:cNvPr>
          <p:cNvSpPr txBox="1"/>
          <p:nvPr/>
        </p:nvSpPr>
        <p:spPr>
          <a:xfrm>
            <a:off x="1119995" y="1796602"/>
            <a:ext cx="2553419" cy="830997"/>
          </a:xfrm>
          <a:prstGeom prst="rect">
            <a:avLst/>
          </a:prstGeom>
          <a:noFill/>
        </p:spPr>
        <p:txBody>
          <a:bodyPr wrap="square">
            <a:spAutoFit/>
          </a:bodyPr>
          <a:lstStyle/>
          <a:p>
            <a:r>
              <a:rPr lang="en-ID" sz="4800" dirty="0">
                <a:latin typeface="Franklin Gothic Medium" panose="020B0603020102020204" pitchFamily="34" charset="0"/>
              </a:rPr>
              <a:t>Recap</a:t>
            </a:r>
          </a:p>
        </p:txBody>
      </p:sp>
      <p:sp>
        <p:nvSpPr>
          <p:cNvPr id="6" name="TextBox 5">
            <a:extLst>
              <a:ext uri="{FF2B5EF4-FFF2-40B4-BE49-F238E27FC236}">
                <a16:creationId xmlns:a16="http://schemas.microsoft.com/office/drawing/2014/main" id="{EAA5D056-DCB9-352C-1537-166ED60D4C9D}"/>
              </a:ext>
            </a:extLst>
          </p:cNvPr>
          <p:cNvSpPr txBox="1"/>
          <p:nvPr/>
        </p:nvSpPr>
        <p:spPr>
          <a:xfrm>
            <a:off x="5338314" y="3883801"/>
            <a:ext cx="6096000" cy="2308324"/>
          </a:xfrm>
          <a:prstGeom prst="rect">
            <a:avLst/>
          </a:prstGeom>
          <a:noFill/>
        </p:spPr>
        <p:txBody>
          <a:bodyPr wrap="square">
            <a:spAutoFit/>
          </a:bodyPr>
          <a:lstStyle/>
          <a:p>
            <a:r>
              <a:rPr lang="en-ID" b="1" dirty="0" err="1"/>
              <a:t>Peserta</a:t>
            </a:r>
            <a:r>
              <a:rPr lang="en-ID" b="1" dirty="0"/>
              <a:t> </a:t>
            </a:r>
            <a:r>
              <a:rPr lang="en-ID" b="1" dirty="0" err="1"/>
              <a:t>telah</a:t>
            </a:r>
            <a:r>
              <a:rPr lang="en-ID" b="1" dirty="0"/>
              <a:t> </a:t>
            </a:r>
            <a:r>
              <a:rPr lang="en-ID" b="1" dirty="0" err="1"/>
              <a:t>memiliki</a:t>
            </a:r>
            <a:r>
              <a:rPr lang="en-ID" b="1" dirty="0"/>
              <a:t> </a:t>
            </a:r>
            <a:r>
              <a:rPr lang="en-ID" b="1" dirty="0" err="1"/>
              <a:t>kemampuan</a:t>
            </a:r>
            <a:r>
              <a:rPr lang="en-ID" b="1" dirty="0"/>
              <a:t> </a:t>
            </a:r>
            <a:r>
              <a:rPr lang="en-ID" b="1" dirty="0" err="1"/>
              <a:t>analitis</a:t>
            </a:r>
            <a:r>
              <a:rPr lang="en-ID" b="1" dirty="0"/>
              <a:t> yang </a:t>
            </a:r>
            <a:r>
              <a:rPr lang="en-ID" b="1" dirty="0" err="1"/>
              <a:t>baik</a:t>
            </a:r>
            <a:r>
              <a:rPr lang="en-ID" b="1" dirty="0"/>
              <a:t> </a:t>
            </a:r>
            <a:r>
              <a:rPr lang="en-ID" b="1" dirty="0" err="1"/>
              <a:t>dalam</a:t>
            </a:r>
            <a:r>
              <a:rPr lang="en-ID" b="1" dirty="0"/>
              <a:t> </a:t>
            </a:r>
            <a:r>
              <a:rPr lang="en-ID" b="1" dirty="0" err="1"/>
              <a:t>memahami</a:t>
            </a:r>
            <a:r>
              <a:rPr lang="en-ID" b="1" dirty="0"/>
              <a:t> </a:t>
            </a:r>
            <a:r>
              <a:rPr lang="en-ID" b="1" dirty="0" err="1"/>
              <a:t>persoalan</a:t>
            </a:r>
            <a:r>
              <a:rPr lang="en-ID" b="1" dirty="0"/>
              <a:t> </a:t>
            </a:r>
            <a:r>
              <a:rPr lang="en-ID" b="1" dirty="0" err="1"/>
              <a:t>desain</a:t>
            </a:r>
            <a:r>
              <a:rPr lang="en-ID" dirty="0"/>
              <a:t>. </a:t>
            </a:r>
          </a:p>
          <a:p>
            <a:r>
              <a:rPr lang="en-ID" dirty="0" err="1"/>
              <a:t>Namun</a:t>
            </a:r>
            <a:r>
              <a:rPr lang="en-ID" dirty="0"/>
              <a:t> </a:t>
            </a:r>
            <a:r>
              <a:rPr lang="en-ID" dirty="0" err="1"/>
              <a:t>demikian</a:t>
            </a:r>
            <a:r>
              <a:rPr lang="en-ID" dirty="0"/>
              <a:t>, </a:t>
            </a:r>
            <a:r>
              <a:rPr lang="en-ID" dirty="0" err="1"/>
              <a:t>perlu</a:t>
            </a:r>
            <a:r>
              <a:rPr lang="en-ID" dirty="0"/>
              <a:t> </a:t>
            </a:r>
            <a:r>
              <a:rPr lang="en-ID" dirty="0" err="1"/>
              <a:t>dilakukan</a:t>
            </a:r>
            <a:r>
              <a:rPr lang="en-ID" dirty="0"/>
              <a:t> </a:t>
            </a:r>
            <a:r>
              <a:rPr lang="en-ID" b="1" dirty="0" err="1"/>
              <a:t>pendampingan</a:t>
            </a:r>
            <a:r>
              <a:rPr lang="en-ID" b="1" dirty="0"/>
              <a:t> dan </a:t>
            </a:r>
            <a:r>
              <a:rPr lang="en-ID" b="1" dirty="0" err="1"/>
              <a:t>penguatan</a:t>
            </a:r>
            <a:r>
              <a:rPr lang="en-ID" b="1" dirty="0"/>
              <a:t> </a:t>
            </a:r>
            <a:r>
              <a:rPr lang="en-ID" b="1" dirty="0" err="1"/>
              <a:t>aspek</a:t>
            </a:r>
            <a:r>
              <a:rPr lang="en-ID" b="1" dirty="0"/>
              <a:t> </a:t>
            </a:r>
            <a:r>
              <a:rPr lang="en-ID" b="1" dirty="0" err="1"/>
              <a:t>reflektif</a:t>
            </a:r>
            <a:r>
              <a:rPr lang="en-ID" b="1" dirty="0"/>
              <a:t> dan </a:t>
            </a:r>
            <a:r>
              <a:rPr lang="en-ID" b="1" dirty="0" err="1"/>
              <a:t>metodologis</a:t>
            </a:r>
            <a:r>
              <a:rPr lang="en-ID" dirty="0"/>
              <a:t> agar </a:t>
            </a:r>
            <a:r>
              <a:rPr lang="en-ID" dirty="0" err="1"/>
              <a:t>seluruh</a:t>
            </a:r>
            <a:r>
              <a:rPr lang="en-ID" dirty="0"/>
              <a:t> </a:t>
            </a:r>
            <a:r>
              <a:rPr lang="en-ID" dirty="0" err="1"/>
              <a:t>karya</a:t>
            </a:r>
            <a:r>
              <a:rPr lang="en-ID" dirty="0"/>
              <a:t> </a:t>
            </a:r>
            <a:r>
              <a:rPr lang="en-ID" dirty="0" err="1"/>
              <a:t>dapat</a:t>
            </a:r>
            <a:r>
              <a:rPr lang="en-ID" dirty="0"/>
              <a:t> </a:t>
            </a:r>
            <a:r>
              <a:rPr lang="en-ID" dirty="0" err="1"/>
              <a:t>mencapai</a:t>
            </a:r>
            <a:r>
              <a:rPr lang="en-ID" dirty="0"/>
              <a:t> </a:t>
            </a:r>
            <a:r>
              <a:rPr lang="en-ID" dirty="0" err="1"/>
              <a:t>tingkat</a:t>
            </a:r>
            <a:r>
              <a:rPr lang="en-ID" dirty="0"/>
              <a:t> </a:t>
            </a:r>
            <a:r>
              <a:rPr lang="en-ID" dirty="0" err="1"/>
              <a:t>kedalaman</a:t>
            </a:r>
            <a:r>
              <a:rPr lang="en-ID" dirty="0"/>
              <a:t> dan </a:t>
            </a:r>
            <a:r>
              <a:rPr lang="en-ID" dirty="0" err="1"/>
              <a:t>kejelasan</a:t>
            </a:r>
            <a:r>
              <a:rPr lang="en-ID" dirty="0"/>
              <a:t> yang </a:t>
            </a:r>
            <a:r>
              <a:rPr lang="en-ID" dirty="0" err="1"/>
              <a:t>lebih</a:t>
            </a:r>
            <a:r>
              <a:rPr lang="en-ID" dirty="0"/>
              <a:t> </a:t>
            </a:r>
            <a:r>
              <a:rPr lang="en-ID" dirty="0" err="1"/>
              <a:t>merata</a:t>
            </a:r>
            <a:r>
              <a:rPr lang="en-ID" dirty="0"/>
              <a:t>, </a:t>
            </a:r>
            <a:r>
              <a:rPr lang="en-ID" dirty="0" err="1"/>
              <a:t>terutama</a:t>
            </a:r>
            <a:r>
              <a:rPr lang="en-ID" dirty="0"/>
              <a:t> </a:t>
            </a:r>
            <a:r>
              <a:rPr lang="en-ID" dirty="0" err="1"/>
              <a:t>dalam</a:t>
            </a:r>
            <a:r>
              <a:rPr lang="en-ID" dirty="0"/>
              <a:t> </a:t>
            </a:r>
            <a:r>
              <a:rPr lang="en-ID" dirty="0" err="1"/>
              <a:t>konteks</a:t>
            </a:r>
            <a:r>
              <a:rPr lang="en-ID" dirty="0"/>
              <a:t> </a:t>
            </a:r>
            <a:r>
              <a:rPr lang="en-ID" dirty="0" err="1"/>
              <a:t>perumusan</a:t>
            </a:r>
            <a:r>
              <a:rPr lang="en-ID" dirty="0"/>
              <a:t> </a:t>
            </a:r>
            <a:r>
              <a:rPr lang="en-ID" dirty="0" err="1"/>
              <a:t>masalah</a:t>
            </a:r>
            <a:r>
              <a:rPr lang="en-ID" dirty="0"/>
              <a:t> </a:t>
            </a:r>
            <a:r>
              <a:rPr lang="en-ID" dirty="0" err="1"/>
              <a:t>desain</a:t>
            </a:r>
            <a:r>
              <a:rPr lang="en-ID" dirty="0"/>
              <a:t> yang </a:t>
            </a:r>
            <a:r>
              <a:rPr lang="en-ID" dirty="0" err="1"/>
              <a:t>berbasis</a:t>
            </a:r>
            <a:r>
              <a:rPr lang="en-ID" dirty="0"/>
              <a:t> </a:t>
            </a:r>
            <a:r>
              <a:rPr lang="en-ID" dirty="0" err="1"/>
              <a:t>bukti</a:t>
            </a:r>
            <a:r>
              <a:rPr lang="en-ID" dirty="0"/>
              <a:t> (</a:t>
            </a:r>
            <a:r>
              <a:rPr lang="en-ID" i="1" dirty="0"/>
              <a:t>designing with evidence</a:t>
            </a:r>
            <a:r>
              <a:rPr lang="en-ID" dirty="0"/>
              <a:t>) dan </a:t>
            </a:r>
            <a:r>
              <a:rPr lang="en-ID" dirty="0" err="1"/>
              <a:t>wawasan</a:t>
            </a:r>
            <a:r>
              <a:rPr lang="en-ID" dirty="0"/>
              <a:t> </a:t>
            </a:r>
            <a:r>
              <a:rPr lang="en-ID" dirty="0" err="1"/>
              <a:t>kontekstual</a:t>
            </a:r>
            <a:r>
              <a:rPr lang="en-ID" dirty="0"/>
              <a:t> (</a:t>
            </a:r>
            <a:r>
              <a:rPr lang="en-ID" i="1" dirty="0"/>
              <a:t>innovating with insight</a:t>
            </a:r>
            <a:r>
              <a:rPr lang="en-ID" dirty="0"/>
              <a:t>).</a:t>
            </a:r>
          </a:p>
        </p:txBody>
      </p:sp>
      <p:sp>
        <p:nvSpPr>
          <p:cNvPr id="8" name="TextBox 7">
            <a:extLst>
              <a:ext uri="{FF2B5EF4-FFF2-40B4-BE49-F238E27FC236}">
                <a16:creationId xmlns:a16="http://schemas.microsoft.com/office/drawing/2014/main" id="{40CA9CFE-1424-519A-D093-EDA2D78C9A60}"/>
              </a:ext>
            </a:extLst>
          </p:cNvPr>
          <p:cNvSpPr txBox="1"/>
          <p:nvPr/>
        </p:nvSpPr>
        <p:spPr>
          <a:xfrm>
            <a:off x="1225670" y="3706567"/>
            <a:ext cx="1637581" cy="923330"/>
          </a:xfrm>
          <a:prstGeom prst="rect">
            <a:avLst/>
          </a:prstGeom>
          <a:noFill/>
        </p:spPr>
        <p:txBody>
          <a:bodyPr wrap="square">
            <a:spAutoFit/>
          </a:bodyPr>
          <a:lstStyle/>
          <a:p>
            <a:r>
              <a:rPr lang="nl-NL" dirty="0">
                <a:latin typeface="Franklin Gothic Demi" panose="020B0703020102020204" pitchFamily="34" charset="0"/>
              </a:rPr>
              <a:t>reviewer memberikan nilai 4 dan 5</a:t>
            </a:r>
            <a:endParaRPr lang="en-ID" dirty="0">
              <a:latin typeface="Franklin Gothic Demi" panose="020B0703020102020204" pitchFamily="34" charset="0"/>
            </a:endParaRPr>
          </a:p>
        </p:txBody>
      </p:sp>
      <p:sp>
        <p:nvSpPr>
          <p:cNvPr id="10" name="TextBox 9">
            <a:extLst>
              <a:ext uri="{FF2B5EF4-FFF2-40B4-BE49-F238E27FC236}">
                <a16:creationId xmlns:a16="http://schemas.microsoft.com/office/drawing/2014/main" id="{32A505D1-04A0-CEA4-1131-BB31AC242ECA}"/>
              </a:ext>
            </a:extLst>
          </p:cNvPr>
          <p:cNvSpPr txBox="1"/>
          <p:nvPr/>
        </p:nvSpPr>
        <p:spPr>
          <a:xfrm>
            <a:off x="1119995" y="2509341"/>
            <a:ext cx="2553419" cy="1323439"/>
          </a:xfrm>
          <a:prstGeom prst="rect">
            <a:avLst/>
          </a:prstGeom>
          <a:noFill/>
        </p:spPr>
        <p:txBody>
          <a:bodyPr wrap="square">
            <a:spAutoFit/>
          </a:bodyPr>
          <a:lstStyle/>
          <a:p>
            <a:r>
              <a:rPr lang="nl-NL" sz="8000" dirty="0">
                <a:latin typeface="Franklin Gothic Demi" panose="020B0703020102020204" pitchFamily="34" charset="0"/>
              </a:rPr>
              <a:t>69% </a:t>
            </a:r>
            <a:endParaRPr lang="en-ID" sz="8000" dirty="0"/>
          </a:p>
        </p:txBody>
      </p:sp>
      <p:pic>
        <p:nvPicPr>
          <p:cNvPr id="11" name="Picture 10">
            <a:extLst>
              <a:ext uri="{FF2B5EF4-FFF2-40B4-BE49-F238E27FC236}">
                <a16:creationId xmlns:a16="http://schemas.microsoft.com/office/drawing/2014/main" id="{B49C55FA-F820-3511-405A-FF2E195300C7}"/>
              </a:ext>
            </a:extLst>
          </p:cNvPr>
          <p:cNvPicPr>
            <a:picLocks noChangeAspect="1"/>
          </p:cNvPicPr>
          <p:nvPr/>
        </p:nvPicPr>
        <p:blipFill>
          <a:blip r:embed="rId2"/>
          <a:stretch>
            <a:fillRect/>
          </a:stretch>
        </p:blipFill>
        <p:spPr>
          <a:xfrm>
            <a:off x="8908208" y="281721"/>
            <a:ext cx="2898475" cy="1498997"/>
          </a:xfrm>
          <a:prstGeom prst="rect">
            <a:avLst/>
          </a:prstGeom>
        </p:spPr>
      </p:pic>
      <p:sp>
        <p:nvSpPr>
          <p:cNvPr id="12" name="Rectangle 1">
            <a:extLst>
              <a:ext uri="{FF2B5EF4-FFF2-40B4-BE49-F238E27FC236}">
                <a16:creationId xmlns:a16="http://schemas.microsoft.com/office/drawing/2014/main" id="{71C38D57-381F-2832-0B6C-A4BD5609DEC8}"/>
              </a:ext>
            </a:extLst>
          </p:cNvPr>
          <p:cNvSpPr>
            <a:spLocks noChangeArrowheads="1"/>
          </p:cNvSpPr>
          <p:nvPr/>
        </p:nvSpPr>
        <p:spPr bwMode="auto">
          <a:xfrm>
            <a:off x="1225670" y="5037963"/>
            <a:ext cx="360584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Skor 1 (sangat </a:t>
            </a:r>
            <a:r>
              <a:rPr kumimoji="0" lang="en-US" altLang="en-US" sz="1200" b="0" i="0" u="none" strike="noStrike" cap="none" normalizeH="0" baseline="0" dirty="0" err="1">
                <a:ln>
                  <a:noFill/>
                </a:ln>
                <a:solidFill>
                  <a:schemeClr val="tx1"/>
                </a:solidFill>
                <a:effectLst/>
                <a:latin typeface="Arial" panose="020B0604020202020204" pitchFamily="34" charset="0"/>
              </a:rPr>
              <a:t>kurang</a:t>
            </a:r>
            <a:r>
              <a:rPr kumimoji="0" lang="en-US" altLang="en-US" sz="1200" b="0" i="0" u="none" strike="noStrike" cap="none" normalizeH="0" baseline="0" dirty="0">
                <a:ln>
                  <a:noFill/>
                </a:ln>
                <a:solidFill>
                  <a:schemeClr val="tx1"/>
                </a:solidFill>
                <a:effectLst/>
                <a:latin typeface="Arial" panose="020B0604020202020204" pitchFamily="34" charset="0"/>
              </a:rPr>
              <a:t>): 3 </a:t>
            </a:r>
            <a:r>
              <a:rPr kumimoji="0" lang="en-US" altLang="en-US" sz="1200" b="0" i="0" u="none" strike="noStrike" cap="none" normalizeH="0" baseline="0" dirty="0" err="1">
                <a:ln>
                  <a:noFill/>
                </a:ln>
                <a:solidFill>
                  <a:schemeClr val="tx1"/>
                </a:solidFill>
                <a:effectLst/>
                <a:latin typeface="Arial" panose="020B0604020202020204" pitchFamily="34" charset="0"/>
              </a:rPr>
              <a:t>responden</a:t>
            </a:r>
            <a:r>
              <a:rPr kumimoji="0" lang="en-US" altLang="en-US" sz="1200" b="0" i="0" u="none" strike="noStrike" cap="none" normalizeH="0" baseline="0" dirty="0">
                <a:ln>
                  <a:noFill/>
                </a:ln>
                <a:solidFill>
                  <a:schemeClr val="tx1"/>
                </a:solidFill>
                <a:effectLst/>
                <a:latin typeface="Arial" panose="020B0604020202020204" pitchFamily="34" charset="0"/>
              </a:rPr>
              <a:t> (1,6%)</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Skor 2 (</a:t>
            </a:r>
            <a:r>
              <a:rPr kumimoji="0" lang="en-US" altLang="en-US" sz="1200" b="0" i="0" u="none" strike="noStrike" cap="none" normalizeH="0" baseline="0" dirty="0" err="1">
                <a:ln>
                  <a:noFill/>
                </a:ln>
                <a:solidFill>
                  <a:schemeClr val="tx1"/>
                </a:solidFill>
                <a:effectLst/>
                <a:latin typeface="Arial" panose="020B0604020202020204" pitchFamily="34" charset="0"/>
              </a:rPr>
              <a:t>kurang</a:t>
            </a:r>
            <a:r>
              <a:rPr kumimoji="0" lang="en-US" altLang="en-US" sz="1200" b="0" i="0" u="none" strike="noStrike" cap="none" normalizeH="0" baseline="0" dirty="0">
                <a:ln>
                  <a:noFill/>
                </a:ln>
                <a:solidFill>
                  <a:schemeClr val="tx1"/>
                </a:solidFill>
                <a:effectLst/>
                <a:latin typeface="Arial" panose="020B0604020202020204" pitchFamily="34" charset="0"/>
              </a:rPr>
              <a:t>): 18 </a:t>
            </a:r>
            <a:r>
              <a:rPr kumimoji="0" lang="en-US" altLang="en-US" sz="1200" b="0" i="0" u="none" strike="noStrike" cap="none" normalizeH="0" baseline="0" dirty="0" err="1">
                <a:ln>
                  <a:noFill/>
                </a:ln>
                <a:solidFill>
                  <a:schemeClr val="tx1"/>
                </a:solidFill>
                <a:effectLst/>
                <a:latin typeface="Arial" panose="020B0604020202020204" pitchFamily="34" charset="0"/>
              </a:rPr>
              <a:t>responden</a:t>
            </a:r>
            <a:r>
              <a:rPr kumimoji="0" lang="en-US" altLang="en-US" sz="1200" b="0" i="0" u="none" strike="noStrike" cap="none" normalizeH="0" baseline="0" dirty="0">
                <a:ln>
                  <a:noFill/>
                </a:ln>
                <a:solidFill>
                  <a:schemeClr val="tx1"/>
                </a:solidFill>
                <a:effectLst/>
                <a:latin typeface="Arial" panose="020B0604020202020204" pitchFamily="34" charset="0"/>
              </a:rPr>
              <a:t> (9,6%)</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Skor 3 (</a:t>
            </a:r>
            <a:r>
              <a:rPr kumimoji="0" lang="en-US" altLang="en-US" sz="1200" b="0" i="0" u="none" strike="noStrike" cap="none" normalizeH="0" baseline="0" dirty="0" err="1">
                <a:ln>
                  <a:noFill/>
                </a:ln>
                <a:solidFill>
                  <a:schemeClr val="tx1"/>
                </a:solidFill>
                <a:effectLst/>
                <a:latin typeface="Arial" panose="020B0604020202020204" pitchFamily="34" charset="0"/>
              </a:rPr>
              <a:t>cukup</a:t>
            </a:r>
            <a:r>
              <a:rPr kumimoji="0" lang="en-US" altLang="en-US" sz="1200" b="0" i="0" u="none" strike="noStrike" cap="none" normalizeH="0" baseline="0" dirty="0">
                <a:ln>
                  <a:noFill/>
                </a:ln>
                <a:solidFill>
                  <a:schemeClr val="tx1"/>
                </a:solidFill>
                <a:effectLst/>
                <a:latin typeface="Arial" panose="020B0604020202020204" pitchFamily="34" charset="0"/>
              </a:rPr>
              <a:t>): 37 </a:t>
            </a:r>
            <a:r>
              <a:rPr kumimoji="0" lang="en-US" altLang="en-US" sz="1200" b="0" i="0" u="none" strike="noStrike" cap="none" normalizeH="0" baseline="0" dirty="0" err="1">
                <a:ln>
                  <a:noFill/>
                </a:ln>
                <a:solidFill>
                  <a:schemeClr val="tx1"/>
                </a:solidFill>
                <a:effectLst/>
                <a:latin typeface="Arial" panose="020B0604020202020204" pitchFamily="34" charset="0"/>
              </a:rPr>
              <a:t>responden</a:t>
            </a:r>
            <a:r>
              <a:rPr kumimoji="0" lang="en-US" altLang="en-US" sz="1200" b="0" i="0" u="none" strike="noStrike" cap="none" normalizeH="0" baseline="0" dirty="0">
                <a:ln>
                  <a:noFill/>
                </a:ln>
                <a:solidFill>
                  <a:schemeClr val="tx1"/>
                </a:solidFill>
                <a:effectLst/>
                <a:latin typeface="Arial" panose="020B0604020202020204" pitchFamily="34" charset="0"/>
              </a:rPr>
              <a:t> (19,8%)</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Skor 4 (</a:t>
            </a:r>
            <a:r>
              <a:rPr kumimoji="0" lang="en-US" altLang="en-US" sz="1200" b="0" i="0" u="none" strike="noStrike" cap="none" normalizeH="0" baseline="0" dirty="0" err="1">
                <a:ln>
                  <a:noFill/>
                </a:ln>
                <a:solidFill>
                  <a:schemeClr val="tx1"/>
                </a:solidFill>
                <a:effectLst/>
                <a:latin typeface="Arial" panose="020B0604020202020204" pitchFamily="34" charset="0"/>
              </a:rPr>
              <a:t>baik</a:t>
            </a:r>
            <a:r>
              <a:rPr kumimoji="0" lang="en-US" altLang="en-US" sz="1200" b="0" i="0" u="none" strike="noStrike" cap="none" normalizeH="0" baseline="0" dirty="0">
                <a:ln>
                  <a:noFill/>
                </a:ln>
                <a:solidFill>
                  <a:schemeClr val="tx1"/>
                </a:solidFill>
                <a:effectLst/>
                <a:latin typeface="Arial" panose="020B0604020202020204" pitchFamily="34" charset="0"/>
              </a:rPr>
              <a:t>): 84 </a:t>
            </a:r>
            <a:r>
              <a:rPr kumimoji="0" lang="en-US" altLang="en-US" sz="1200" b="0" i="0" u="none" strike="noStrike" cap="none" normalizeH="0" baseline="0" dirty="0" err="1">
                <a:ln>
                  <a:noFill/>
                </a:ln>
                <a:solidFill>
                  <a:schemeClr val="tx1"/>
                </a:solidFill>
                <a:effectLst/>
                <a:latin typeface="Arial" panose="020B0604020202020204" pitchFamily="34" charset="0"/>
              </a:rPr>
              <a:t>responden</a:t>
            </a:r>
            <a:r>
              <a:rPr kumimoji="0" lang="en-US" altLang="en-US" sz="1200" b="0" i="0" u="none" strike="noStrike" cap="none" normalizeH="0" baseline="0" dirty="0">
                <a:ln>
                  <a:noFill/>
                </a:ln>
                <a:solidFill>
                  <a:schemeClr val="tx1"/>
                </a:solidFill>
                <a:effectLst/>
                <a:latin typeface="Arial" panose="020B0604020202020204" pitchFamily="34" charset="0"/>
              </a:rPr>
              <a:t> (44,9%)</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Skor 5 (sangat </a:t>
            </a:r>
            <a:r>
              <a:rPr kumimoji="0" lang="en-US" altLang="en-US" sz="1200" b="0" i="0" u="none" strike="noStrike" cap="none" normalizeH="0" baseline="0" dirty="0" err="1">
                <a:ln>
                  <a:noFill/>
                </a:ln>
                <a:solidFill>
                  <a:schemeClr val="tx1"/>
                </a:solidFill>
                <a:effectLst/>
                <a:latin typeface="Arial" panose="020B0604020202020204" pitchFamily="34" charset="0"/>
              </a:rPr>
              <a:t>baik</a:t>
            </a:r>
            <a:r>
              <a:rPr kumimoji="0" lang="en-US" altLang="en-US" sz="1200" b="0" i="0" u="none" strike="noStrike" cap="none" normalizeH="0" baseline="0" dirty="0">
                <a:ln>
                  <a:noFill/>
                </a:ln>
                <a:solidFill>
                  <a:schemeClr val="tx1"/>
                </a:solidFill>
                <a:effectLst/>
                <a:latin typeface="Arial" panose="020B0604020202020204" pitchFamily="34" charset="0"/>
              </a:rPr>
              <a:t>): 45 </a:t>
            </a:r>
            <a:r>
              <a:rPr kumimoji="0" lang="en-US" altLang="en-US" sz="1200" b="0" i="0" u="none" strike="noStrike" cap="none" normalizeH="0" baseline="0" dirty="0" err="1">
                <a:ln>
                  <a:noFill/>
                </a:ln>
                <a:solidFill>
                  <a:schemeClr val="tx1"/>
                </a:solidFill>
                <a:effectLst/>
                <a:latin typeface="Arial" panose="020B0604020202020204" pitchFamily="34" charset="0"/>
              </a:rPr>
              <a:t>responden</a:t>
            </a:r>
            <a:r>
              <a:rPr kumimoji="0" lang="en-US" altLang="en-US" sz="1200" b="0" i="0" u="none" strike="noStrike" cap="none" normalizeH="0" baseline="0" dirty="0">
                <a:ln>
                  <a:noFill/>
                </a:ln>
                <a:solidFill>
                  <a:schemeClr val="tx1"/>
                </a:solidFill>
                <a:effectLst/>
                <a:latin typeface="Arial" panose="020B0604020202020204" pitchFamily="34" charset="0"/>
              </a:rPr>
              <a:t> (24,1%)</a:t>
            </a:r>
          </a:p>
        </p:txBody>
      </p:sp>
      <p:pic>
        <p:nvPicPr>
          <p:cNvPr id="13" name="Picture 12" descr="Forms response chart. Question title: Karya ini menunjukkan kejelasan dan kedalaman pemahaman atas persoalan desain.&#10;&#10;&#10;(Reviewer dapat melihat apakah peserta mampu merumuskan masalah desain secara jelas, spesifik, dan mendalam. Masalah dapat berupa kebutuhan pengguna, isu material, atau kendala produksi).. Number of responses: 187 responses.">
            <a:extLst>
              <a:ext uri="{FF2B5EF4-FFF2-40B4-BE49-F238E27FC236}">
                <a16:creationId xmlns:a16="http://schemas.microsoft.com/office/drawing/2014/main" id="{3685D6C8-3B10-590F-486F-C3D7BEBBC775}"/>
              </a:ext>
            </a:extLst>
          </p:cNvPr>
          <p:cNvPicPr>
            <a:picLocks noChangeAspect="1"/>
          </p:cNvPicPr>
          <p:nvPr/>
        </p:nvPicPr>
        <p:blipFill>
          <a:blip r:embed="rId3" cstate="print">
            <a:extLst>
              <a:ext uri="{28A0092B-C50C-407E-A947-70E740481C1C}">
                <a14:useLocalDpi xmlns:a14="http://schemas.microsoft.com/office/drawing/2010/main" val="0"/>
              </a:ext>
            </a:extLst>
          </a:blip>
          <a:srcRect l="3844" t="27413" b="10484"/>
          <a:stretch>
            <a:fillRect/>
          </a:stretch>
        </p:blipFill>
        <p:spPr bwMode="auto">
          <a:xfrm>
            <a:off x="5338314" y="1900049"/>
            <a:ext cx="5511189" cy="1806518"/>
          </a:xfrm>
          <a:prstGeom prst="rect">
            <a:avLst/>
          </a:prstGeom>
          <a:noFill/>
          <a:ln>
            <a:noFill/>
          </a:ln>
        </p:spPr>
      </p:pic>
      <p:sp>
        <p:nvSpPr>
          <p:cNvPr id="14" name="TextBox 13">
            <a:extLst>
              <a:ext uri="{FF2B5EF4-FFF2-40B4-BE49-F238E27FC236}">
                <a16:creationId xmlns:a16="http://schemas.microsoft.com/office/drawing/2014/main" id="{BC10781F-98DA-33A5-4C60-F9819AE59515}"/>
              </a:ext>
            </a:extLst>
          </p:cNvPr>
          <p:cNvSpPr txBox="1"/>
          <p:nvPr/>
        </p:nvSpPr>
        <p:spPr>
          <a:xfrm>
            <a:off x="1143189" y="870887"/>
            <a:ext cx="4281208" cy="646331"/>
          </a:xfrm>
          <a:prstGeom prst="rect">
            <a:avLst/>
          </a:prstGeom>
          <a:noFill/>
        </p:spPr>
        <p:txBody>
          <a:bodyPr wrap="square">
            <a:spAutoFit/>
          </a:bodyPr>
          <a:lstStyle/>
          <a:p>
            <a:r>
              <a:rPr lang="en-ID" b="1" dirty="0" err="1"/>
              <a:t>Kejelasan</a:t>
            </a:r>
            <a:r>
              <a:rPr lang="en-ID" b="1" dirty="0"/>
              <a:t> dan </a:t>
            </a:r>
            <a:r>
              <a:rPr lang="en-ID" b="1" dirty="0" err="1"/>
              <a:t>kedalaman</a:t>
            </a:r>
            <a:r>
              <a:rPr lang="en-ID" b="1" dirty="0"/>
              <a:t> </a:t>
            </a:r>
            <a:r>
              <a:rPr lang="en-ID" b="1" dirty="0" err="1"/>
              <a:t>pemahaman</a:t>
            </a:r>
            <a:r>
              <a:rPr lang="en-ID" b="1" dirty="0"/>
              <a:t> </a:t>
            </a:r>
            <a:r>
              <a:rPr lang="en-ID" b="1" dirty="0" err="1"/>
              <a:t>atas</a:t>
            </a:r>
            <a:r>
              <a:rPr lang="en-ID" b="1" dirty="0"/>
              <a:t> </a:t>
            </a:r>
            <a:r>
              <a:rPr lang="en-ID" b="1" dirty="0" err="1"/>
              <a:t>persoalan</a:t>
            </a:r>
            <a:r>
              <a:rPr lang="en-ID" b="1" dirty="0"/>
              <a:t> </a:t>
            </a:r>
            <a:r>
              <a:rPr lang="en-ID" b="1" dirty="0" err="1"/>
              <a:t>desain</a:t>
            </a:r>
            <a:endParaRPr lang="en-ID" b="1" dirty="0"/>
          </a:p>
        </p:txBody>
      </p:sp>
    </p:spTree>
    <p:extLst>
      <p:ext uri="{BB962C8B-B14F-4D97-AF65-F5344CB8AC3E}">
        <p14:creationId xmlns:p14="http://schemas.microsoft.com/office/powerpoint/2010/main" val="4274212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rms response chart. Question title: Studi pendahuluan yang dilakukan relevan dan mendukung fokus desain.&#10;&#10;&#10;(Reviewer dapat melihat apakah peserta sudah melakukan validasi masalah sebelum merancang solusi. Validasi bisa berupa kajian literatur, studi produk preseden, benchmarking, atau konsultasi dengan pakar. Studi pendahuluan penting sebagai dasar yang obyektif agar masalah yang diangkat benar-benar nyata, bukan sekadar asumsi).. Number of responses: 187 responses.">
            <a:extLst>
              <a:ext uri="{FF2B5EF4-FFF2-40B4-BE49-F238E27FC236}">
                <a16:creationId xmlns:a16="http://schemas.microsoft.com/office/drawing/2014/main" id="{E087E437-8FD7-FD14-327E-444AC440A16B}"/>
              </a:ext>
            </a:extLst>
          </p:cNvPr>
          <p:cNvPicPr>
            <a:picLocks noChangeAspect="1"/>
          </p:cNvPicPr>
          <p:nvPr/>
        </p:nvPicPr>
        <p:blipFill>
          <a:blip r:embed="rId2" cstate="print">
            <a:extLst>
              <a:ext uri="{28A0092B-C50C-407E-A947-70E740481C1C}">
                <a14:useLocalDpi xmlns:a14="http://schemas.microsoft.com/office/drawing/2010/main" val="0"/>
              </a:ext>
            </a:extLst>
          </a:blip>
          <a:srcRect l="3342" t="26622" b="10115"/>
          <a:stretch>
            <a:fillRect/>
          </a:stretch>
        </p:blipFill>
        <p:spPr bwMode="auto">
          <a:xfrm>
            <a:off x="5309560" y="1880722"/>
            <a:ext cx="5539943" cy="1840302"/>
          </a:xfrm>
          <a:prstGeom prst="rect">
            <a:avLst/>
          </a:prstGeom>
          <a:noFill/>
          <a:ln>
            <a:noFill/>
          </a:ln>
        </p:spPr>
      </p:pic>
      <p:sp>
        <p:nvSpPr>
          <p:cNvPr id="6" name="TextBox 5">
            <a:extLst>
              <a:ext uri="{FF2B5EF4-FFF2-40B4-BE49-F238E27FC236}">
                <a16:creationId xmlns:a16="http://schemas.microsoft.com/office/drawing/2014/main" id="{5C8580DE-110F-F017-D239-C40D284B52F0}"/>
              </a:ext>
            </a:extLst>
          </p:cNvPr>
          <p:cNvSpPr txBox="1"/>
          <p:nvPr/>
        </p:nvSpPr>
        <p:spPr>
          <a:xfrm>
            <a:off x="5405887" y="3821028"/>
            <a:ext cx="6096000" cy="2308324"/>
          </a:xfrm>
          <a:prstGeom prst="rect">
            <a:avLst/>
          </a:prstGeom>
          <a:noFill/>
        </p:spPr>
        <p:txBody>
          <a:bodyPr wrap="square">
            <a:spAutoFit/>
          </a:bodyPr>
          <a:lstStyle/>
          <a:p>
            <a:r>
              <a:rPr lang="en-ID" dirty="0"/>
              <a:t>Sebagian </a:t>
            </a:r>
            <a:r>
              <a:rPr lang="en-ID" dirty="0" err="1"/>
              <a:t>besar</a:t>
            </a:r>
            <a:r>
              <a:rPr lang="en-ID" dirty="0"/>
              <a:t> </a:t>
            </a:r>
            <a:r>
              <a:rPr lang="en-ID" dirty="0" err="1"/>
              <a:t>peserta</a:t>
            </a:r>
            <a:r>
              <a:rPr lang="en-ID" dirty="0"/>
              <a:t> </a:t>
            </a:r>
            <a:r>
              <a:rPr lang="en-ID" b="1" dirty="0" err="1"/>
              <a:t>telah</a:t>
            </a:r>
            <a:r>
              <a:rPr lang="en-ID" b="1" dirty="0"/>
              <a:t> </a:t>
            </a:r>
            <a:r>
              <a:rPr lang="en-ID" b="1" dirty="0" err="1"/>
              <a:t>memahami</a:t>
            </a:r>
            <a:r>
              <a:rPr lang="en-ID" b="1" dirty="0"/>
              <a:t> </a:t>
            </a:r>
            <a:r>
              <a:rPr lang="en-ID" b="1" dirty="0" err="1"/>
              <a:t>pentingnya</a:t>
            </a:r>
            <a:r>
              <a:rPr lang="en-ID" b="1" dirty="0"/>
              <a:t> </a:t>
            </a:r>
            <a:r>
              <a:rPr lang="en-ID" b="1" dirty="0" err="1"/>
              <a:t>studi</a:t>
            </a:r>
            <a:r>
              <a:rPr lang="en-ID" b="1" dirty="0"/>
              <a:t> </a:t>
            </a:r>
            <a:r>
              <a:rPr lang="en-ID" b="1" dirty="0" err="1"/>
              <a:t>pendahuluan</a:t>
            </a:r>
            <a:r>
              <a:rPr lang="en-ID" b="1" dirty="0"/>
              <a:t> </a:t>
            </a:r>
            <a:r>
              <a:rPr lang="en-ID" b="1" dirty="0" err="1"/>
              <a:t>dalam</a:t>
            </a:r>
            <a:r>
              <a:rPr lang="en-ID" b="1" dirty="0"/>
              <a:t> proses </a:t>
            </a:r>
            <a:r>
              <a:rPr lang="en-ID" b="1" dirty="0" err="1"/>
              <a:t>desain</a:t>
            </a:r>
            <a:r>
              <a:rPr lang="en-ID" dirty="0"/>
              <a:t>, </a:t>
            </a:r>
            <a:r>
              <a:rPr lang="en-ID" dirty="0" err="1"/>
              <a:t>namun</a:t>
            </a:r>
            <a:r>
              <a:rPr lang="en-ID" dirty="0"/>
              <a:t> </a:t>
            </a:r>
            <a:r>
              <a:rPr lang="en-ID" dirty="0" err="1"/>
              <a:t>perlu</a:t>
            </a:r>
            <a:r>
              <a:rPr lang="en-ID" dirty="0"/>
              <a:t> </a:t>
            </a:r>
            <a:r>
              <a:rPr lang="en-ID" dirty="0" err="1"/>
              <a:t>peningkatan</a:t>
            </a:r>
            <a:r>
              <a:rPr lang="en-ID" dirty="0"/>
              <a:t> </a:t>
            </a:r>
            <a:r>
              <a:rPr lang="en-ID" dirty="0" err="1"/>
              <a:t>dalam</a:t>
            </a:r>
            <a:r>
              <a:rPr lang="en-ID" dirty="0"/>
              <a:t> </a:t>
            </a:r>
            <a:r>
              <a:rPr lang="en-ID" dirty="0" err="1"/>
              <a:t>hal</a:t>
            </a:r>
            <a:r>
              <a:rPr lang="en-ID" dirty="0"/>
              <a:t> </a:t>
            </a:r>
            <a:r>
              <a:rPr lang="en-ID" b="1" dirty="0" err="1"/>
              <a:t>pendalaman</a:t>
            </a:r>
            <a:r>
              <a:rPr lang="en-ID" b="1" dirty="0"/>
              <a:t> </a:t>
            </a:r>
            <a:r>
              <a:rPr lang="en-ID" b="1" dirty="0" err="1"/>
              <a:t>riset</a:t>
            </a:r>
            <a:r>
              <a:rPr lang="en-ID" b="1" dirty="0"/>
              <a:t>, </a:t>
            </a:r>
            <a:r>
              <a:rPr lang="en-ID" b="1" dirty="0" err="1"/>
              <a:t>metode</a:t>
            </a:r>
            <a:r>
              <a:rPr lang="en-ID" b="1" dirty="0"/>
              <a:t> </a:t>
            </a:r>
            <a:r>
              <a:rPr lang="en-ID" b="1" dirty="0" err="1"/>
              <a:t>validasi</a:t>
            </a:r>
            <a:r>
              <a:rPr lang="en-ID" b="1" dirty="0"/>
              <a:t>, dan </a:t>
            </a:r>
            <a:r>
              <a:rPr lang="en-ID" b="1" dirty="0" err="1"/>
              <a:t>keterhubungan</a:t>
            </a:r>
            <a:r>
              <a:rPr lang="en-ID" b="1" dirty="0"/>
              <a:t> </a:t>
            </a:r>
            <a:r>
              <a:rPr lang="en-ID" b="1" dirty="0" err="1"/>
              <a:t>antara</a:t>
            </a:r>
            <a:r>
              <a:rPr lang="en-ID" b="1" dirty="0"/>
              <a:t> </a:t>
            </a:r>
            <a:r>
              <a:rPr lang="en-ID" b="1" dirty="0" err="1"/>
              <a:t>temuan</a:t>
            </a:r>
            <a:r>
              <a:rPr lang="en-ID" b="1" dirty="0"/>
              <a:t> </a:t>
            </a:r>
            <a:r>
              <a:rPr lang="en-ID" b="1" dirty="0" err="1"/>
              <a:t>awal</a:t>
            </a:r>
            <a:r>
              <a:rPr lang="en-ID" b="1" dirty="0"/>
              <a:t> </a:t>
            </a:r>
            <a:r>
              <a:rPr lang="en-ID" b="1" dirty="0" err="1"/>
              <a:t>dengan</a:t>
            </a:r>
            <a:r>
              <a:rPr lang="en-ID" b="1" dirty="0"/>
              <a:t> </a:t>
            </a:r>
            <a:r>
              <a:rPr lang="en-ID" b="1" dirty="0" err="1"/>
              <a:t>fokus</a:t>
            </a:r>
            <a:r>
              <a:rPr lang="en-ID" b="1" dirty="0"/>
              <a:t> </a:t>
            </a:r>
            <a:r>
              <a:rPr lang="en-ID" b="1" dirty="0" err="1"/>
              <a:t>perancangan</a:t>
            </a:r>
            <a:r>
              <a:rPr lang="en-ID" dirty="0"/>
              <a:t>. Upaya </a:t>
            </a:r>
            <a:r>
              <a:rPr lang="en-ID" dirty="0" err="1"/>
              <a:t>penguatan</a:t>
            </a:r>
            <a:r>
              <a:rPr lang="en-ID" dirty="0"/>
              <a:t> </a:t>
            </a:r>
            <a:r>
              <a:rPr lang="en-ID" dirty="0" err="1"/>
              <a:t>riset</a:t>
            </a:r>
            <a:r>
              <a:rPr lang="en-ID" dirty="0"/>
              <a:t> </a:t>
            </a:r>
            <a:r>
              <a:rPr lang="en-ID" dirty="0" err="1"/>
              <a:t>berbasis</a:t>
            </a:r>
            <a:r>
              <a:rPr lang="en-ID" dirty="0"/>
              <a:t> data </a:t>
            </a:r>
            <a:r>
              <a:rPr lang="en-ID" dirty="0" err="1"/>
              <a:t>empiris</a:t>
            </a:r>
            <a:r>
              <a:rPr lang="en-ID" dirty="0"/>
              <a:t> (</a:t>
            </a:r>
            <a:r>
              <a:rPr lang="en-ID" i="1" dirty="0"/>
              <a:t>design research evidence</a:t>
            </a:r>
            <a:r>
              <a:rPr lang="en-ID" dirty="0"/>
              <a:t>) sangat </a:t>
            </a:r>
            <a:r>
              <a:rPr lang="en-ID" dirty="0" err="1"/>
              <a:t>disarankan</a:t>
            </a:r>
            <a:r>
              <a:rPr lang="en-ID" dirty="0"/>
              <a:t> </a:t>
            </a:r>
            <a:r>
              <a:rPr lang="en-ID" dirty="0" err="1"/>
              <a:t>untuk</a:t>
            </a:r>
            <a:r>
              <a:rPr lang="en-ID" dirty="0"/>
              <a:t> </a:t>
            </a:r>
            <a:r>
              <a:rPr lang="en-ID" dirty="0" err="1"/>
              <a:t>meningkatkan</a:t>
            </a:r>
            <a:r>
              <a:rPr lang="en-ID" dirty="0"/>
              <a:t> </a:t>
            </a:r>
            <a:r>
              <a:rPr lang="en-ID" dirty="0" err="1"/>
              <a:t>kualitas</a:t>
            </a:r>
            <a:r>
              <a:rPr lang="en-ID" dirty="0"/>
              <a:t> dan </a:t>
            </a:r>
            <a:r>
              <a:rPr lang="en-ID" dirty="0" err="1"/>
              <a:t>ketepatan</a:t>
            </a:r>
            <a:r>
              <a:rPr lang="en-ID" dirty="0"/>
              <a:t> </a:t>
            </a:r>
            <a:r>
              <a:rPr lang="en-ID" dirty="0" err="1"/>
              <a:t>arah</a:t>
            </a:r>
            <a:r>
              <a:rPr lang="en-ID" dirty="0"/>
              <a:t> </a:t>
            </a:r>
            <a:r>
              <a:rPr lang="en-ID" dirty="0" err="1"/>
              <a:t>desain</a:t>
            </a:r>
            <a:r>
              <a:rPr lang="en-ID" dirty="0"/>
              <a:t> pada </a:t>
            </a:r>
            <a:r>
              <a:rPr lang="en-ID" dirty="0" err="1"/>
              <a:t>tahap-tahap</a:t>
            </a:r>
            <a:r>
              <a:rPr lang="en-ID" dirty="0"/>
              <a:t> </a:t>
            </a:r>
            <a:r>
              <a:rPr lang="en-ID" dirty="0" err="1"/>
              <a:t>berikutnya</a:t>
            </a:r>
            <a:r>
              <a:rPr lang="en-ID" dirty="0"/>
              <a:t>.</a:t>
            </a:r>
          </a:p>
        </p:txBody>
      </p:sp>
      <p:pic>
        <p:nvPicPr>
          <p:cNvPr id="7" name="Picture 6">
            <a:extLst>
              <a:ext uri="{FF2B5EF4-FFF2-40B4-BE49-F238E27FC236}">
                <a16:creationId xmlns:a16="http://schemas.microsoft.com/office/drawing/2014/main" id="{7263D55E-6E6D-57C9-D021-428558EC86C9}"/>
              </a:ext>
            </a:extLst>
          </p:cNvPr>
          <p:cNvPicPr>
            <a:picLocks noChangeAspect="1"/>
          </p:cNvPicPr>
          <p:nvPr/>
        </p:nvPicPr>
        <p:blipFill>
          <a:blip r:embed="rId3"/>
          <a:stretch>
            <a:fillRect/>
          </a:stretch>
        </p:blipFill>
        <p:spPr>
          <a:xfrm>
            <a:off x="8908208" y="281721"/>
            <a:ext cx="2898475" cy="1498997"/>
          </a:xfrm>
          <a:prstGeom prst="rect">
            <a:avLst/>
          </a:prstGeom>
        </p:spPr>
      </p:pic>
      <p:sp>
        <p:nvSpPr>
          <p:cNvPr id="9" name="TextBox 8">
            <a:extLst>
              <a:ext uri="{FF2B5EF4-FFF2-40B4-BE49-F238E27FC236}">
                <a16:creationId xmlns:a16="http://schemas.microsoft.com/office/drawing/2014/main" id="{F582139E-E78B-8326-BD88-6DFDC9D73396}"/>
              </a:ext>
            </a:extLst>
          </p:cNvPr>
          <p:cNvSpPr txBox="1"/>
          <p:nvPr/>
        </p:nvSpPr>
        <p:spPr>
          <a:xfrm>
            <a:off x="1389222" y="3955908"/>
            <a:ext cx="3104790" cy="1323439"/>
          </a:xfrm>
          <a:prstGeom prst="rect">
            <a:avLst/>
          </a:prstGeom>
          <a:noFill/>
        </p:spPr>
        <p:txBody>
          <a:bodyPr wrap="square">
            <a:spAutoFit/>
          </a:bodyPr>
          <a:lstStyle/>
          <a:p>
            <a:r>
              <a:rPr lang="nl-NL" sz="8000" dirty="0">
                <a:latin typeface="Franklin Gothic Demi" panose="020B0703020102020204" pitchFamily="34" charset="0"/>
              </a:rPr>
              <a:t>17,6% </a:t>
            </a:r>
            <a:endParaRPr lang="en-ID" sz="8000" dirty="0"/>
          </a:p>
        </p:txBody>
      </p:sp>
      <p:sp>
        <p:nvSpPr>
          <p:cNvPr id="10" name="TextBox 9">
            <a:extLst>
              <a:ext uri="{FF2B5EF4-FFF2-40B4-BE49-F238E27FC236}">
                <a16:creationId xmlns:a16="http://schemas.microsoft.com/office/drawing/2014/main" id="{5CB2048B-13AD-3DA4-4D20-E565B77D03F3}"/>
              </a:ext>
            </a:extLst>
          </p:cNvPr>
          <p:cNvSpPr txBox="1"/>
          <p:nvPr/>
        </p:nvSpPr>
        <p:spPr>
          <a:xfrm>
            <a:off x="1342497" y="2825544"/>
            <a:ext cx="1637581" cy="923330"/>
          </a:xfrm>
          <a:prstGeom prst="rect">
            <a:avLst/>
          </a:prstGeom>
          <a:noFill/>
        </p:spPr>
        <p:txBody>
          <a:bodyPr wrap="square">
            <a:spAutoFit/>
          </a:bodyPr>
          <a:lstStyle/>
          <a:p>
            <a:r>
              <a:rPr lang="nl-NL" dirty="0">
                <a:latin typeface="Franklin Gothic Demi" panose="020B0703020102020204" pitchFamily="34" charset="0"/>
              </a:rPr>
              <a:t>reviewer memberikan nilai 3 dan 4</a:t>
            </a:r>
            <a:endParaRPr lang="en-ID" dirty="0">
              <a:latin typeface="Franklin Gothic Demi" panose="020B0703020102020204" pitchFamily="34" charset="0"/>
            </a:endParaRPr>
          </a:p>
        </p:txBody>
      </p:sp>
      <p:sp>
        <p:nvSpPr>
          <p:cNvPr id="12" name="TextBox 11">
            <a:extLst>
              <a:ext uri="{FF2B5EF4-FFF2-40B4-BE49-F238E27FC236}">
                <a16:creationId xmlns:a16="http://schemas.microsoft.com/office/drawing/2014/main" id="{198D5B3F-00FA-4149-7C2E-5E08F380BDD0}"/>
              </a:ext>
            </a:extLst>
          </p:cNvPr>
          <p:cNvSpPr txBox="1"/>
          <p:nvPr/>
        </p:nvSpPr>
        <p:spPr>
          <a:xfrm>
            <a:off x="1389222" y="5070699"/>
            <a:ext cx="1933756" cy="646331"/>
          </a:xfrm>
          <a:prstGeom prst="rect">
            <a:avLst/>
          </a:prstGeom>
          <a:noFill/>
        </p:spPr>
        <p:txBody>
          <a:bodyPr wrap="square">
            <a:spAutoFit/>
          </a:bodyPr>
          <a:lstStyle/>
          <a:p>
            <a:r>
              <a:rPr lang="en-ID" b="1" dirty="0"/>
              <a:t>reviewer </a:t>
            </a:r>
            <a:r>
              <a:rPr lang="en-ID" b="1" dirty="0" err="1"/>
              <a:t>memberi</a:t>
            </a:r>
            <a:r>
              <a:rPr lang="en-ID" b="1" dirty="0"/>
              <a:t> </a:t>
            </a:r>
            <a:r>
              <a:rPr lang="en-ID" b="1" dirty="0" err="1"/>
              <a:t>nilai</a:t>
            </a:r>
            <a:r>
              <a:rPr lang="en-ID" b="1" dirty="0"/>
              <a:t> sangat </a:t>
            </a:r>
            <a:r>
              <a:rPr lang="en-ID" b="1" dirty="0" err="1"/>
              <a:t>baik</a:t>
            </a:r>
            <a:endParaRPr lang="en-ID" dirty="0"/>
          </a:p>
        </p:txBody>
      </p:sp>
      <p:sp>
        <p:nvSpPr>
          <p:cNvPr id="13" name="TextBox 12">
            <a:extLst>
              <a:ext uri="{FF2B5EF4-FFF2-40B4-BE49-F238E27FC236}">
                <a16:creationId xmlns:a16="http://schemas.microsoft.com/office/drawing/2014/main" id="{D44E339B-057E-B008-9E32-2E55EDA5B107}"/>
              </a:ext>
            </a:extLst>
          </p:cNvPr>
          <p:cNvSpPr txBox="1"/>
          <p:nvPr/>
        </p:nvSpPr>
        <p:spPr>
          <a:xfrm>
            <a:off x="1389222" y="1780718"/>
            <a:ext cx="2553419" cy="1323439"/>
          </a:xfrm>
          <a:prstGeom prst="rect">
            <a:avLst/>
          </a:prstGeom>
          <a:noFill/>
        </p:spPr>
        <p:txBody>
          <a:bodyPr wrap="square">
            <a:spAutoFit/>
          </a:bodyPr>
          <a:lstStyle/>
          <a:p>
            <a:r>
              <a:rPr lang="nl-NL" sz="8000" dirty="0">
                <a:latin typeface="Franklin Gothic Demi" panose="020B0703020102020204" pitchFamily="34" charset="0"/>
              </a:rPr>
              <a:t>62% </a:t>
            </a:r>
            <a:endParaRPr lang="en-ID" sz="8000" dirty="0"/>
          </a:p>
        </p:txBody>
      </p:sp>
      <p:sp>
        <p:nvSpPr>
          <p:cNvPr id="15" name="TextBox 14">
            <a:extLst>
              <a:ext uri="{FF2B5EF4-FFF2-40B4-BE49-F238E27FC236}">
                <a16:creationId xmlns:a16="http://schemas.microsoft.com/office/drawing/2014/main" id="{5DE8B231-25DC-7939-9AEC-5E7A52631B9E}"/>
              </a:ext>
            </a:extLst>
          </p:cNvPr>
          <p:cNvSpPr txBox="1"/>
          <p:nvPr/>
        </p:nvSpPr>
        <p:spPr>
          <a:xfrm>
            <a:off x="1389222" y="927353"/>
            <a:ext cx="4247422" cy="646331"/>
          </a:xfrm>
          <a:prstGeom prst="rect">
            <a:avLst/>
          </a:prstGeom>
          <a:noFill/>
        </p:spPr>
        <p:txBody>
          <a:bodyPr wrap="square">
            <a:spAutoFit/>
          </a:bodyPr>
          <a:lstStyle/>
          <a:p>
            <a:r>
              <a:rPr lang="en-ID" b="1" dirty="0" err="1"/>
              <a:t>Relevansi</a:t>
            </a:r>
            <a:r>
              <a:rPr lang="en-ID" b="1" dirty="0"/>
              <a:t> dan </a:t>
            </a:r>
            <a:r>
              <a:rPr lang="en-ID" b="1" dirty="0" err="1"/>
              <a:t>Dukungan</a:t>
            </a:r>
            <a:r>
              <a:rPr lang="en-ID" b="1" dirty="0"/>
              <a:t> Studi </a:t>
            </a:r>
            <a:r>
              <a:rPr lang="en-ID" b="1" dirty="0" err="1"/>
              <a:t>Pendahuluan</a:t>
            </a:r>
            <a:r>
              <a:rPr lang="en-ID" b="1" dirty="0"/>
              <a:t> </a:t>
            </a:r>
            <a:r>
              <a:rPr lang="en-ID" b="1" dirty="0" err="1"/>
              <a:t>terhadap</a:t>
            </a:r>
            <a:r>
              <a:rPr lang="en-ID" b="1" dirty="0"/>
              <a:t> </a:t>
            </a:r>
            <a:r>
              <a:rPr lang="en-ID" b="1" dirty="0" err="1"/>
              <a:t>Fokus</a:t>
            </a:r>
            <a:r>
              <a:rPr lang="en-ID" b="1" dirty="0"/>
              <a:t> Desain</a:t>
            </a:r>
          </a:p>
        </p:txBody>
      </p:sp>
    </p:spTree>
    <p:extLst>
      <p:ext uri="{BB962C8B-B14F-4D97-AF65-F5344CB8AC3E}">
        <p14:creationId xmlns:p14="http://schemas.microsoft.com/office/powerpoint/2010/main" val="3548803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F3253-E048-58BC-9DF1-6E313D6F4D66}"/>
            </a:ext>
          </a:extLst>
        </p:cNvPr>
        <p:cNvGrpSpPr/>
        <p:nvPr/>
      </p:nvGrpSpPr>
      <p:grpSpPr>
        <a:xfrm>
          <a:off x="0" y="0"/>
          <a:ext cx="0" cy="0"/>
          <a:chOff x="0" y="0"/>
          <a:chExt cx="0" cy="0"/>
        </a:xfrm>
      </p:grpSpPr>
      <p:pic>
        <p:nvPicPr>
          <p:cNvPr id="4" name="Picture 3" descr="Forms response chart. Question title: Studi pendahuluan yang dilakukan relevan dan mendukung fokus desain.&#10;&#10;&#10;(Reviewer dapat melihat apakah peserta sudah melakukan validasi masalah sebelum merancang solusi. Validasi bisa berupa kajian literatur, studi produk preseden, benchmarking, atau konsultasi dengan pakar. Studi pendahuluan penting sebagai dasar yang obyektif agar masalah yang diangkat benar-benar nyata, bukan sekadar asumsi).. Number of responses: 187 responses.">
            <a:extLst>
              <a:ext uri="{FF2B5EF4-FFF2-40B4-BE49-F238E27FC236}">
                <a16:creationId xmlns:a16="http://schemas.microsoft.com/office/drawing/2014/main" id="{50184798-86A2-D8CC-6342-34979EFAA89C}"/>
              </a:ext>
            </a:extLst>
          </p:cNvPr>
          <p:cNvPicPr>
            <a:picLocks noChangeAspect="1"/>
          </p:cNvPicPr>
          <p:nvPr/>
        </p:nvPicPr>
        <p:blipFill>
          <a:blip r:embed="rId2" cstate="print">
            <a:extLst>
              <a:ext uri="{28A0092B-C50C-407E-A947-70E740481C1C}">
                <a14:useLocalDpi xmlns:a14="http://schemas.microsoft.com/office/drawing/2010/main" val="0"/>
              </a:ext>
            </a:extLst>
          </a:blip>
          <a:srcRect l="3342" t="26622" b="10115"/>
          <a:stretch>
            <a:fillRect/>
          </a:stretch>
        </p:blipFill>
        <p:spPr bwMode="auto">
          <a:xfrm>
            <a:off x="5309560" y="1880722"/>
            <a:ext cx="5539943" cy="1840302"/>
          </a:xfrm>
          <a:prstGeom prst="rect">
            <a:avLst/>
          </a:prstGeom>
          <a:noFill/>
          <a:ln>
            <a:noFill/>
          </a:ln>
        </p:spPr>
      </p:pic>
      <p:sp>
        <p:nvSpPr>
          <p:cNvPr id="6" name="TextBox 5">
            <a:extLst>
              <a:ext uri="{FF2B5EF4-FFF2-40B4-BE49-F238E27FC236}">
                <a16:creationId xmlns:a16="http://schemas.microsoft.com/office/drawing/2014/main" id="{DB879CB6-FBBF-97A1-73B6-FBB13C521A53}"/>
              </a:ext>
            </a:extLst>
          </p:cNvPr>
          <p:cNvSpPr txBox="1"/>
          <p:nvPr/>
        </p:nvSpPr>
        <p:spPr>
          <a:xfrm>
            <a:off x="5405887" y="3821028"/>
            <a:ext cx="6096000" cy="1754326"/>
          </a:xfrm>
          <a:prstGeom prst="rect">
            <a:avLst/>
          </a:prstGeom>
          <a:noFill/>
        </p:spPr>
        <p:txBody>
          <a:bodyPr wrap="square">
            <a:spAutoFit/>
          </a:bodyPr>
          <a:lstStyle/>
          <a:p>
            <a:r>
              <a:rPr lang="en-ID" dirty="0" err="1"/>
              <a:t>Peserta</a:t>
            </a:r>
            <a:r>
              <a:rPr lang="en-ID" dirty="0"/>
              <a:t> </a:t>
            </a:r>
            <a:r>
              <a:rPr lang="en-ID" dirty="0" err="1"/>
              <a:t>telah</a:t>
            </a:r>
            <a:r>
              <a:rPr lang="en-ID" dirty="0"/>
              <a:t> </a:t>
            </a:r>
            <a:r>
              <a:rPr lang="en-ID" dirty="0" err="1"/>
              <a:t>menunjukkan</a:t>
            </a:r>
            <a:r>
              <a:rPr lang="en-ID" dirty="0"/>
              <a:t> </a:t>
            </a:r>
            <a:r>
              <a:rPr lang="en-ID" b="1" dirty="0" err="1"/>
              <a:t>kecakapan</a:t>
            </a:r>
            <a:r>
              <a:rPr lang="en-ID" b="1" dirty="0"/>
              <a:t> </a:t>
            </a:r>
            <a:r>
              <a:rPr lang="en-ID" b="1" dirty="0" err="1"/>
              <a:t>kreatif</a:t>
            </a:r>
            <a:r>
              <a:rPr lang="en-ID" b="1" dirty="0"/>
              <a:t> yang </a:t>
            </a:r>
            <a:r>
              <a:rPr lang="en-ID" b="1" dirty="0" err="1"/>
              <a:t>baik</a:t>
            </a:r>
            <a:r>
              <a:rPr lang="en-ID" dirty="0"/>
              <a:t> </a:t>
            </a:r>
            <a:r>
              <a:rPr lang="en-ID" dirty="0" err="1"/>
              <a:t>dalam</a:t>
            </a:r>
            <a:r>
              <a:rPr lang="en-ID" dirty="0"/>
              <a:t> proses </a:t>
            </a:r>
            <a:r>
              <a:rPr lang="en-ID" dirty="0" err="1"/>
              <a:t>perancangan</a:t>
            </a:r>
            <a:r>
              <a:rPr lang="en-ID" dirty="0"/>
              <a:t>. </a:t>
            </a:r>
          </a:p>
          <a:p>
            <a:r>
              <a:rPr lang="en-ID" dirty="0" err="1"/>
              <a:t>Namun</a:t>
            </a:r>
            <a:r>
              <a:rPr lang="en-ID" dirty="0"/>
              <a:t> </a:t>
            </a:r>
            <a:r>
              <a:rPr lang="en-ID" dirty="0" err="1"/>
              <a:t>demikian</a:t>
            </a:r>
            <a:r>
              <a:rPr lang="en-ID" dirty="0"/>
              <a:t>, </a:t>
            </a:r>
            <a:r>
              <a:rPr lang="en-ID" dirty="0" err="1"/>
              <a:t>peningkatan</a:t>
            </a:r>
            <a:r>
              <a:rPr lang="en-ID" dirty="0"/>
              <a:t> </a:t>
            </a:r>
            <a:r>
              <a:rPr lang="en-ID" dirty="0" err="1"/>
              <a:t>masih</a:t>
            </a:r>
            <a:r>
              <a:rPr lang="en-ID" dirty="0"/>
              <a:t> </a:t>
            </a:r>
            <a:r>
              <a:rPr lang="en-ID" dirty="0" err="1"/>
              <a:t>diperlukan</a:t>
            </a:r>
            <a:r>
              <a:rPr lang="en-ID" dirty="0"/>
              <a:t> </a:t>
            </a:r>
            <a:r>
              <a:rPr lang="en-ID" dirty="0" err="1"/>
              <a:t>dalam</a:t>
            </a:r>
            <a:r>
              <a:rPr lang="en-ID" dirty="0"/>
              <a:t> </a:t>
            </a:r>
            <a:r>
              <a:rPr lang="en-ID" dirty="0" err="1"/>
              <a:t>hal</a:t>
            </a:r>
            <a:r>
              <a:rPr lang="en-ID" dirty="0"/>
              <a:t> </a:t>
            </a:r>
            <a:r>
              <a:rPr lang="en-ID" b="1" dirty="0" err="1"/>
              <a:t>kedalaman</a:t>
            </a:r>
            <a:r>
              <a:rPr lang="en-ID" b="1" dirty="0"/>
              <a:t> </a:t>
            </a:r>
            <a:r>
              <a:rPr lang="en-ID" b="1" dirty="0" err="1"/>
              <a:t>eksplorasi</a:t>
            </a:r>
            <a:r>
              <a:rPr lang="en-ID" b="1" dirty="0"/>
              <a:t>, </a:t>
            </a:r>
            <a:r>
              <a:rPr lang="en-ID" b="1" dirty="0" err="1"/>
              <a:t>keberanian</a:t>
            </a:r>
            <a:r>
              <a:rPr lang="en-ID" b="1" dirty="0"/>
              <a:t> </a:t>
            </a:r>
            <a:r>
              <a:rPr lang="en-ID" b="1" dirty="0" err="1"/>
              <a:t>mengambil</a:t>
            </a:r>
            <a:r>
              <a:rPr lang="en-ID" b="1" dirty="0"/>
              <a:t> </a:t>
            </a:r>
            <a:r>
              <a:rPr lang="en-ID" b="1" dirty="0" err="1"/>
              <a:t>risiko</a:t>
            </a:r>
            <a:r>
              <a:rPr lang="en-ID" b="1" dirty="0"/>
              <a:t> </a:t>
            </a:r>
            <a:r>
              <a:rPr lang="en-ID" b="1" dirty="0" err="1"/>
              <a:t>desain</a:t>
            </a:r>
            <a:r>
              <a:rPr lang="en-ID" b="1" dirty="0"/>
              <a:t>, </a:t>
            </a:r>
            <a:r>
              <a:rPr lang="en-ID" b="1" dirty="0" err="1"/>
              <a:t>serta</a:t>
            </a:r>
            <a:r>
              <a:rPr lang="en-ID" b="1" dirty="0"/>
              <a:t> </a:t>
            </a:r>
            <a:r>
              <a:rPr lang="en-ID" b="1" dirty="0" err="1"/>
              <a:t>kemampuan</a:t>
            </a:r>
            <a:r>
              <a:rPr lang="en-ID" b="1" dirty="0"/>
              <a:t> </a:t>
            </a:r>
            <a:r>
              <a:rPr lang="en-ID" b="1" dirty="0" err="1"/>
              <a:t>mengiterasi</a:t>
            </a:r>
            <a:r>
              <a:rPr lang="en-ID" b="1" dirty="0"/>
              <a:t> </a:t>
            </a:r>
            <a:r>
              <a:rPr lang="en-ID" b="1" dirty="0" err="1"/>
              <a:t>gagasan</a:t>
            </a:r>
            <a:r>
              <a:rPr lang="en-ID" dirty="0"/>
              <a:t> agar </a:t>
            </a:r>
            <a:r>
              <a:rPr lang="en-ID" dirty="0" err="1"/>
              <a:t>karya</a:t>
            </a:r>
            <a:r>
              <a:rPr lang="en-ID" dirty="0"/>
              <a:t> yang </a:t>
            </a:r>
            <a:r>
              <a:rPr lang="en-ID" dirty="0" err="1"/>
              <a:t>dihasilkan</a:t>
            </a:r>
            <a:r>
              <a:rPr lang="en-ID" dirty="0"/>
              <a:t> </a:t>
            </a:r>
            <a:r>
              <a:rPr lang="en-ID" dirty="0" err="1"/>
              <a:t>lebih</a:t>
            </a:r>
            <a:r>
              <a:rPr lang="en-ID" dirty="0"/>
              <a:t> </a:t>
            </a:r>
            <a:r>
              <a:rPr lang="en-ID" dirty="0" err="1"/>
              <a:t>inovatif</a:t>
            </a:r>
            <a:r>
              <a:rPr lang="en-ID" dirty="0"/>
              <a:t> dan </a:t>
            </a:r>
            <a:r>
              <a:rPr lang="en-ID" dirty="0" err="1"/>
              <a:t>kontekstual</a:t>
            </a:r>
            <a:r>
              <a:rPr lang="en-ID" dirty="0"/>
              <a:t>. </a:t>
            </a:r>
          </a:p>
        </p:txBody>
      </p:sp>
      <p:pic>
        <p:nvPicPr>
          <p:cNvPr id="7" name="Picture 6">
            <a:extLst>
              <a:ext uri="{FF2B5EF4-FFF2-40B4-BE49-F238E27FC236}">
                <a16:creationId xmlns:a16="http://schemas.microsoft.com/office/drawing/2014/main" id="{CDD921A7-BA96-08F6-A099-B4683F8C32B4}"/>
              </a:ext>
            </a:extLst>
          </p:cNvPr>
          <p:cNvPicPr>
            <a:picLocks noChangeAspect="1"/>
          </p:cNvPicPr>
          <p:nvPr/>
        </p:nvPicPr>
        <p:blipFill>
          <a:blip r:embed="rId3"/>
          <a:stretch>
            <a:fillRect/>
          </a:stretch>
        </p:blipFill>
        <p:spPr>
          <a:xfrm>
            <a:off x="8908208" y="281721"/>
            <a:ext cx="2898475" cy="1498997"/>
          </a:xfrm>
          <a:prstGeom prst="rect">
            <a:avLst/>
          </a:prstGeom>
        </p:spPr>
      </p:pic>
      <p:sp>
        <p:nvSpPr>
          <p:cNvPr id="9" name="TextBox 8">
            <a:extLst>
              <a:ext uri="{FF2B5EF4-FFF2-40B4-BE49-F238E27FC236}">
                <a16:creationId xmlns:a16="http://schemas.microsoft.com/office/drawing/2014/main" id="{F61A4C68-D330-07ED-5C04-77C45CDBACB4}"/>
              </a:ext>
            </a:extLst>
          </p:cNvPr>
          <p:cNvSpPr txBox="1"/>
          <p:nvPr/>
        </p:nvSpPr>
        <p:spPr>
          <a:xfrm>
            <a:off x="1389222" y="3955908"/>
            <a:ext cx="3104790" cy="1323439"/>
          </a:xfrm>
          <a:prstGeom prst="rect">
            <a:avLst/>
          </a:prstGeom>
          <a:noFill/>
        </p:spPr>
        <p:txBody>
          <a:bodyPr wrap="square">
            <a:spAutoFit/>
          </a:bodyPr>
          <a:lstStyle/>
          <a:p>
            <a:r>
              <a:rPr lang="nl-NL" sz="8000" dirty="0">
                <a:latin typeface="Franklin Gothic Demi" panose="020B0703020102020204" pitchFamily="34" charset="0"/>
              </a:rPr>
              <a:t>24,7% </a:t>
            </a:r>
            <a:endParaRPr lang="en-ID" sz="8000" dirty="0"/>
          </a:p>
        </p:txBody>
      </p:sp>
      <p:sp>
        <p:nvSpPr>
          <p:cNvPr id="10" name="TextBox 9">
            <a:extLst>
              <a:ext uri="{FF2B5EF4-FFF2-40B4-BE49-F238E27FC236}">
                <a16:creationId xmlns:a16="http://schemas.microsoft.com/office/drawing/2014/main" id="{1DBF4281-6C38-177D-1E01-D0E2E69A5E64}"/>
              </a:ext>
            </a:extLst>
          </p:cNvPr>
          <p:cNvSpPr txBox="1"/>
          <p:nvPr/>
        </p:nvSpPr>
        <p:spPr>
          <a:xfrm>
            <a:off x="1342497" y="2825544"/>
            <a:ext cx="1980481" cy="923330"/>
          </a:xfrm>
          <a:prstGeom prst="rect">
            <a:avLst/>
          </a:prstGeom>
          <a:noFill/>
        </p:spPr>
        <p:txBody>
          <a:bodyPr wrap="square">
            <a:spAutoFit/>
          </a:bodyPr>
          <a:lstStyle/>
          <a:p>
            <a:r>
              <a:rPr lang="nl-NL" dirty="0">
                <a:latin typeface="Franklin Gothic Demi" panose="020B0703020102020204" pitchFamily="34" charset="0"/>
              </a:rPr>
              <a:t>reviewer memberikan nilai sangat baik</a:t>
            </a:r>
            <a:endParaRPr lang="en-ID" dirty="0">
              <a:latin typeface="Franklin Gothic Demi" panose="020B0703020102020204" pitchFamily="34" charset="0"/>
            </a:endParaRPr>
          </a:p>
        </p:txBody>
      </p:sp>
      <p:sp>
        <p:nvSpPr>
          <p:cNvPr id="12" name="TextBox 11">
            <a:extLst>
              <a:ext uri="{FF2B5EF4-FFF2-40B4-BE49-F238E27FC236}">
                <a16:creationId xmlns:a16="http://schemas.microsoft.com/office/drawing/2014/main" id="{060F7474-39A3-8136-2AD6-9DFF49BDC3D5}"/>
              </a:ext>
            </a:extLst>
          </p:cNvPr>
          <p:cNvSpPr txBox="1"/>
          <p:nvPr/>
        </p:nvSpPr>
        <p:spPr>
          <a:xfrm>
            <a:off x="1389222" y="5070699"/>
            <a:ext cx="3010250" cy="1200329"/>
          </a:xfrm>
          <a:prstGeom prst="rect">
            <a:avLst/>
          </a:prstGeom>
          <a:noFill/>
        </p:spPr>
        <p:txBody>
          <a:bodyPr wrap="square">
            <a:spAutoFit/>
          </a:bodyPr>
          <a:lstStyle/>
          <a:p>
            <a:r>
              <a:rPr lang="en-ID" b="1" dirty="0" err="1"/>
              <a:t>kreatif</a:t>
            </a:r>
            <a:r>
              <a:rPr lang="en-ID" b="1" dirty="0"/>
              <a:t> </a:t>
            </a:r>
            <a:r>
              <a:rPr lang="en-ID" b="1" dirty="0" err="1"/>
              <a:t>namun</a:t>
            </a:r>
            <a:r>
              <a:rPr lang="en-ID" b="1" dirty="0"/>
              <a:t> </a:t>
            </a:r>
            <a:r>
              <a:rPr lang="en-ID" b="1" dirty="0" err="1"/>
              <a:t>belum</a:t>
            </a:r>
            <a:r>
              <a:rPr lang="en-ID" b="1" dirty="0"/>
              <a:t> </a:t>
            </a:r>
            <a:r>
              <a:rPr lang="en-ID" b="1" dirty="0" err="1"/>
              <a:t>menonjol</a:t>
            </a:r>
            <a:r>
              <a:rPr lang="en-ID" b="1" dirty="0"/>
              <a:t> </a:t>
            </a:r>
            <a:r>
              <a:rPr lang="en-ID" b="1" dirty="0" err="1"/>
              <a:t>dalam</a:t>
            </a:r>
            <a:r>
              <a:rPr lang="en-ID" b="1" dirty="0"/>
              <a:t> </a:t>
            </a:r>
            <a:r>
              <a:rPr lang="en-ID" b="1" dirty="0" err="1"/>
              <a:t>eksplorasi</a:t>
            </a:r>
            <a:r>
              <a:rPr lang="en-ID" b="1" dirty="0"/>
              <a:t> ide </a:t>
            </a:r>
            <a:r>
              <a:rPr lang="en-ID" b="1" dirty="0" err="1"/>
              <a:t>maupun</a:t>
            </a:r>
            <a:r>
              <a:rPr lang="en-ID" b="1" dirty="0"/>
              <a:t> </a:t>
            </a:r>
            <a:r>
              <a:rPr lang="en-ID" b="1" dirty="0" err="1"/>
              <a:t>variasi</a:t>
            </a:r>
            <a:r>
              <a:rPr lang="en-ID" b="1" dirty="0"/>
              <a:t> </a:t>
            </a:r>
            <a:r>
              <a:rPr lang="en-ID" b="1" dirty="0" err="1"/>
              <a:t>pendekatan</a:t>
            </a:r>
            <a:r>
              <a:rPr lang="en-ID" b="1" dirty="0"/>
              <a:t> visual dan </a:t>
            </a:r>
            <a:r>
              <a:rPr lang="en-ID" b="1" dirty="0" err="1"/>
              <a:t>teknis</a:t>
            </a:r>
            <a:r>
              <a:rPr lang="en-ID" dirty="0"/>
              <a:t>.</a:t>
            </a:r>
          </a:p>
        </p:txBody>
      </p:sp>
      <p:sp>
        <p:nvSpPr>
          <p:cNvPr id="13" name="TextBox 12">
            <a:extLst>
              <a:ext uri="{FF2B5EF4-FFF2-40B4-BE49-F238E27FC236}">
                <a16:creationId xmlns:a16="http://schemas.microsoft.com/office/drawing/2014/main" id="{11FFCD96-59B5-4D26-AE8D-4EECA275DDFD}"/>
              </a:ext>
            </a:extLst>
          </p:cNvPr>
          <p:cNvSpPr txBox="1"/>
          <p:nvPr/>
        </p:nvSpPr>
        <p:spPr>
          <a:xfrm>
            <a:off x="1389222" y="1780718"/>
            <a:ext cx="2553419" cy="1323439"/>
          </a:xfrm>
          <a:prstGeom prst="rect">
            <a:avLst/>
          </a:prstGeom>
          <a:noFill/>
        </p:spPr>
        <p:txBody>
          <a:bodyPr wrap="square">
            <a:spAutoFit/>
          </a:bodyPr>
          <a:lstStyle/>
          <a:p>
            <a:r>
              <a:rPr lang="nl-NL" sz="8000" dirty="0">
                <a:latin typeface="Franklin Gothic Demi" panose="020B0703020102020204" pitchFamily="34" charset="0"/>
              </a:rPr>
              <a:t>57% </a:t>
            </a:r>
            <a:endParaRPr lang="en-ID" sz="8000" dirty="0"/>
          </a:p>
        </p:txBody>
      </p:sp>
      <p:pic>
        <p:nvPicPr>
          <p:cNvPr id="2" name="Picture 1" descr="Forms response chart. Question title: Karya menunjukkan kreativitas dalam mengembangkan ide/gagasan alternatif desain. &#10;&#10;&#10;(Reviewer melihat sejauh mana peserta mengeksplorasi alternatif solusi desain, bukan hanya berhenti pada satu ide. Dokumentasi sketsa, prototipe awal, atau eksplorasi visual menjadi indikator. Hal ini selaras dengan prinsip design thinking, yaitu eksplorasi divergen–konvergen, prototyping cepat, dan pendekatan kreatif yang iteratif ).. Number of responses: 186 responses.">
            <a:extLst>
              <a:ext uri="{FF2B5EF4-FFF2-40B4-BE49-F238E27FC236}">
                <a16:creationId xmlns:a16="http://schemas.microsoft.com/office/drawing/2014/main" id="{744DACEF-8DA6-5E98-8EA0-8EA4B179193D}"/>
              </a:ext>
            </a:extLst>
          </p:cNvPr>
          <p:cNvPicPr>
            <a:picLocks noChangeAspect="1"/>
          </p:cNvPicPr>
          <p:nvPr/>
        </p:nvPicPr>
        <p:blipFill>
          <a:blip r:embed="rId4" cstate="print">
            <a:extLst>
              <a:ext uri="{28A0092B-C50C-407E-A947-70E740481C1C}">
                <a14:useLocalDpi xmlns:a14="http://schemas.microsoft.com/office/drawing/2010/main" val="0"/>
              </a:ext>
            </a:extLst>
          </a:blip>
          <a:srcRect t="26826" b="9911"/>
          <a:stretch>
            <a:fillRect/>
          </a:stretch>
        </p:blipFill>
        <p:spPr bwMode="auto">
          <a:xfrm>
            <a:off x="5117993" y="1880722"/>
            <a:ext cx="5731510" cy="1840302"/>
          </a:xfrm>
          <a:prstGeom prst="rect">
            <a:avLst/>
          </a:prstGeom>
          <a:noFill/>
          <a:ln>
            <a:noFill/>
          </a:ln>
        </p:spPr>
      </p:pic>
      <p:sp>
        <p:nvSpPr>
          <p:cNvPr id="5" name="TextBox 4">
            <a:extLst>
              <a:ext uri="{FF2B5EF4-FFF2-40B4-BE49-F238E27FC236}">
                <a16:creationId xmlns:a16="http://schemas.microsoft.com/office/drawing/2014/main" id="{05A25C10-71D5-FEC1-C02F-6D5893020173}"/>
              </a:ext>
            </a:extLst>
          </p:cNvPr>
          <p:cNvSpPr txBox="1"/>
          <p:nvPr/>
        </p:nvSpPr>
        <p:spPr>
          <a:xfrm>
            <a:off x="1333520" y="927353"/>
            <a:ext cx="4184162" cy="646331"/>
          </a:xfrm>
          <a:prstGeom prst="rect">
            <a:avLst/>
          </a:prstGeom>
          <a:noFill/>
        </p:spPr>
        <p:txBody>
          <a:bodyPr wrap="square">
            <a:spAutoFit/>
          </a:bodyPr>
          <a:lstStyle/>
          <a:p>
            <a:r>
              <a:rPr lang="en-ID" b="1" dirty="0" err="1"/>
              <a:t>Kreativitas</a:t>
            </a:r>
            <a:r>
              <a:rPr lang="en-ID" b="1" dirty="0"/>
              <a:t> </a:t>
            </a:r>
            <a:r>
              <a:rPr lang="en-ID" b="1" dirty="0" err="1"/>
              <a:t>dalam</a:t>
            </a:r>
            <a:r>
              <a:rPr lang="en-ID" b="1" dirty="0"/>
              <a:t> </a:t>
            </a:r>
            <a:r>
              <a:rPr lang="en-ID" b="1" dirty="0" err="1"/>
              <a:t>Mengembangkan</a:t>
            </a:r>
            <a:r>
              <a:rPr lang="en-ID" b="1" dirty="0"/>
              <a:t> Ide dan </a:t>
            </a:r>
            <a:r>
              <a:rPr lang="en-ID" b="1" dirty="0" err="1"/>
              <a:t>Gagasan</a:t>
            </a:r>
            <a:r>
              <a:rPr lang="en-ID" b="1" dirty="0"/>
              <a:t> </a:t>
            </a:r>
            <a:r>
              <a:rPr lang="en-ID" b="1" dirty="0" err="1"/>
              <a:t>Alternatif</a:t>
            </a:r>
            <a:r>
              <a:rPr lang="en-ID" b="1" dirty="0"/>
              <a:t> Desain</a:t>
            </a:r>
          </a:p>
        </p:txBody>
      </p:sp>
    </p:spTree>
    <p:extLst>
      <p:ext uri="{BB962C8B-B14F-4D97-AF65-F5344CB8AC3E}">
        <p14:creationId xmlns:p14="http://schemas.microsoft.com/office/powerpoint/2010/main" val="1474480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A4742-63C8-E7D1-A3A8-485D70171FEC}"/>
            </a:ext>
          </a:extLst>
        </p:cNvPr>
        <p:cNvGrpSpPr/>
        <p:nvPr/>
      </p:nvGrpSpPr>
      <p:grpSpPr>
        <a:xfrm>
          <a:off x="0" y="0"/>
          <a:ext cx="0" cy="0"/>
          <a:chOff x="0" y="0"/>
          <a:chExt cx="0" cy="0"/>
        </a:xfrm>
      </p:grpSpPr>
      <p:pic>
        <p:nvPicPr>
          <p:cNvPr id="4" name="Picture 3" descr="Forms response chart. Question title: Studi pendahuluan yang dilakukan relevan dan mendukung fokus desain.&#10;&#10;&#10;(Reviewer dapat melihat apakah peserta sudah melakukan validasi masalah sebelum merancang solusi. Validasi bisa berupa kajian literatur, studi produk preseden, benchmarking, atau konsultasi dengan pakar. Studi pendahuluan penting sebagai dasar yang obyektif agar masalah yang diangkat benar-benar nyata, bukan sekadar asumsi).. Number of responses: 187 responses.">
            <a:extLst>
              <a:ext uri="{FF2B5EF4-FFF2-40B4-BE49-F238E27FC236}">
                <a16:creationId xmlns:a16="http://schemas.microsoft.com/office/drawing/2014/main" id="{189C4BAB-174D-C2E3-AF54-A71E27D02E7B}"/>
              </a:ext>
            </a:extLst>
          </p:cNvPr>
          <p:cNvPicPr>
            <a:picLocks noChangeAspect="1"/>
          </p:cNvPicPr>
          <p:nvPr/>
        </p:nvPicPr>
        <p:blipFill>
          <a:blip r:embed="rId2" cstate="print">
            <a:extLst>
              <a:ext uri="{28A0092B-C50C-407E-A947-70E740481C1C}">
                <a14:useLocalDpi xmlns:a14="http://schemas.microsoft.com/office/drawing/2010/main" val="0"/>
              </a:ext>
            </a:extLst>
          </a:blip>
          <a:srcRect l="3342" t="26622" b="10115"/>
          <a:stretch>
            <a:fillRect/>
          </a:stretch>
        </p:blipFill>
        <p:spPr bwMode="auto">
          <a:xfrm>
            <a:off x="5309560" y="1880722"/>
            <a:ext cx="5539943" cy="1840302"/>
          </a:xfrm>
          <a:prstGeom prst="rect">
            <a:avLst/>
          </a:prstGeom>
          <a:noFill/>
          <a:ln>
            <a:noFill/>
          </a:ln>
        </p:spPr>
      </p:pic>
      <p:sp>
        <p:nvSpPr>
          <p:cNvPr id="6" name="TextBox 5">
            <a:extLst>
              <a:ext uri="{FF2B5EF4-FFF2-40B4-BE49-F238E27FC236}">
                <a16:creationId xmlns:a16="http://schemas.microsoft.com/office/drawing/2014/main" id="{98BD5F84-77B6-D370-2737-10B1417D372E}"/>
              </a:ext>
            </a:extLst>
          </p:cNvPr>
          <p:cNvSpPr txBox="1"/>
          <p:nvPr/>
        </p:nvSpPr>
        <p:spPr>
          <a:xfrm>
            <a:off x="5405887" y="3821028"/>
            <a:ext cx="6096000" cy="1477328"/>
          </a:xfrm>
          <a:prstGeom prst="rect">
            <a:avLst/>
          </a:prstGeom>
          <a:noFill/>
        </p:spPr>
        <p:txBody>
          <a:bodyPr wrap="square">
            <a:spAutoFit/>
          </a:bodyPr>
          <a:lstStyle/>
          <a:p>
            <a:r>
              <a:rPr lang="en-ID" dirty="0" err="1"/>
              <a:t>Peserta</a:t>
            </a:r>
            <a:r>
              <a:rPr lang="en-ID" dirty="0"/>
              <a:t> </a:t>
            </a:r>
            <a:r>
              <a:rPr lang="en-ID" b="1" dirty="0" err="1"/>
              <a:t>mulai</a:t>
            </a:r>
            <a:r>
              <a:rPr lang="en-ID" b="1" dirty="0"/>
              <a:t> </a:t>
            </a:r>
            <a:r>
              <a:rPr lang="en-ID" b="1" dirty="0" err="1"/>
              <a:t>menunjukkan</a:t>
            </a:r>
            <a:r>
              <a:rPr lang="en-ID" b="1" dirty="0"/>
              <a:t> </a:t>
            </a:r>
            <a:r>
              <a:rPr lang="en-ID" b="1" dirty="0" err="1"/>
              <a:t>kesadaran</a:t>
            </a:r>
            <a:r>
              <a:rPr lang="en-ID" b="1" dirty="0"/>
              <a:t> </a:t>
            </a:r>
            <a:r>
              <a:rPr lang="en-ID" b="1" dirty="0" err="1"/>
              <a:t>terhadap</a:t>
            </a:r>
            <a:r>
              <a:rPr lang="en-ID" b="1" dirty="0"/>
              <a:t> </a:t>
            </a:r>
            <a:r>
              <a:rPr lang="en-ID" b="1" dirty="0" err="1"/>
              <a:t>pentingnya</a:t>
            </a:r>
            <a:r>
              <a:rPr lang="en-ID" b="1" dirty="0"/>
              <a:t> </a:t>
            </a:r>
            <a:r>
              <a:rPr lang="en-ID" b="1" dirty="0" err="1"/>
              <a:t>kebaruan</a:t>
            </a:r>
            <a:r>
              <a:rPr lang="en-ID" b="1" dirty="0"/>
              <a:t> </a:t>
            </a:r>
            <a:r>
              <a:rPr lang="en-ID" b="1" dirty="0" err="1"/>
              <a:t>dalam</a:t>
            </a:r>
            <a:r>
              <a:rPr lang="en-ID" b="1" dirty="0"/>
              <a:t> </a:t>
            </a:r>
            <a:r>
              <a:rPr lang="en-ID" b="1" dirty="0" err="1"/>
              <a:t>desain</a:t>
            </a:r>
            <a:r>
              <a:rPr lang="en-ID" dirty="0"/>
              <a:t>, </a:t>
            </a:r>
            <a:r>
              <a:rPr lang="en-ID" dirty="0" err="1"/>
              <a:t>namun</a:t>
            </a:r>
            <a:r>
              <a:rPr lang="en-ID" dirty="0"/>
              <a:t> </a:t>
            </a:r>
            <a:r>
              <a:rPr lang="en-ID" dirty="0" err="1"/>
              <a:t>masih</a:t>
            </a:r>
            <a:r>
              <a:rPr lang="en-ID" dirty="0"/>
              <a:t> </a:t>
            </a:r>
            <a:r>
              <a:rPr lang="en-ID" dirty="0" err="1"/>
              <a:t>diperlukan</a:t>
            </a:r>
            <a:r>
              <a:rPr lang="en-ID" dirty="0"/>
              <a:t> </a:t>
            </a:r>
            <a:r>
              <a:rPr lang="en-ID" b="1" dirty="0" err="1"/>
              <a:t>penguatan</a:t>
            </a:r>
            <a:r>
              <a:rPr lang="en-ID" b="1" dirty="0"/>
              <a:t> </a:t>
            </a:r>
            <a:r>
              <a:rPr lang="en-ID" b="1" dirty="0" err="1"/>
              <a:t>metodologi</a:t>
            </a:r>
            <a:r>
              <a:rPr lang="en-ID" b="1" dirty="0"/>
              <a:t> </a:t>
            </a:r>
            <a:r>
              <a:rPr lang="en-ID" b="1" dirty="0" err="1"/>
              <a:t>validasi</a:t>
            </a:r>
            <a:r>
              <a:rPr lang="en-ID" b="1" dirty="0"/>
              <a:t> dan </a:t>
            </a:r>
            <a:r>
              <a:rPr lang="en-ID" b="1" dirty="0" err="1"/>
              <a:t>argumentasi</a:t>
            </a:r>
            <a:r>
              <a:rPr lang="en-ID" b="1" dirty="0"/>
              <a:t> </a:t>
            </a:r>
            <a:r>
              <a:rPr lang="en-ID" b="1" dirty="0" err="1"/>
              <a:t>konseptual</a:t>
            </a:r>
            <a:r>
              <a:rPr lang="en-ID" dirty="0"/>
              <a:t> agar </a:t>
            </a:r>
            <a:r>
              <a:rPr lang="en-ID" dirty="0" err="1"/>
              <a:t>unsur</a:t>
            </a:r>
            <a:r>
              <a:rPr lang="en-ID" dirty="0"/>
              <a:t> </a:t>
            </a:r>
            <a:r>
              <a:rPr lang="en-ID" dirty="0" err="1"/>
              <a:t>inovasi</a:t>
            </a:r>
            <a:r>
              <a:rPr lang="en-ID" dirty="0"/>
              <a:t> </a:t>
            </a:r>
            <a:r>
              <a:rPr lang="en-ID" dirty="0" err="1"/>
              <a:t>tidak</a:t>
            </a:r>
            <a:r>
              <a:rPr lang="en-ID" dirty="0"/>
              <a:t> </a:t>
            </a:r>
            <a:r>
              <a:rPr lang="en-ID" dirty="0" err="1"/>
              <a:t>hanya</a:t>
            </a:r>
            <a:r>
              <a:rPr lang="en-ID" dirty="0"/>
              <a:t> </a:t>
            </a:r>
            <a:r>
              <a:rPr lang="en-ID" dirty="0" err="1"/>
              <a:t>muncul</a:t>
            </a:r>
            <a:r>
              <a:rPr lang="en-ID" dirty="0"/>
              <a:t> </a:t>
            </a:r>
            <a:r>
              <a:rPr lang="en-ID" dirty="0" err="1"/>
              <a:t>secara</a:t>
            </a:r>
            <a:r>
              <a:rPr lang="en-ID" dirty="0"/>
              <a:t> </a:t>
            </a:r>
            <a:r>
              <a:rPr lang="en-ID" dirty="0" err="1"/>
              <a:t>ideologis</a:t>
            </a:r>
            <a:r>
              <a:rPr lang="en-ID" dirty="0"/>
              <a:t>, </a:t>
            </a:r>
            <a:r>
              <a:rPr lang="en-ID" dirty="0" err="1"/>
              <a:t>tetapi</a:t>
            </a:r>
            <a:r>
              <a:rPr lang="en-ID" dirty="0"/>
              <a:t> juga </a:t>
            </a:r>
            <a:r>
              <a:rPr lang="en-ID" dirty="0" err="1"/>
              <a:t>dapat</a:t>
            </a:r>
            <a:r>
              <a:rPr lang="en-ID" dirty="0"/>
              <a:t> </a:t>
            </a:r>
            <a:r>
              <a:rPr lang="en-ID" b="1" dirty="0" err="1"/>
              <a:t>dibuktikan</a:t>
            </a:r>
            <a:r>
              <a:rPr lang="en-ID" b="1" dirty="0"/>
              <a:t> </a:t>
            </a:r>
            <a:r>
              <a:rPr lang="en-ID" b="1" dirty="0" err="1"/>
              <a:t>secara</a:t>
            </a:r>
            <a:r>
              <a:rPr lang="en-ID" b="1" dirty="0"/>
              <a:t> </a:t>
            </a:r>
            <a:r>
              <a:rPr lang="en-ID" b="1" dirty="0" err="1"/>
              <a:t>empirik</a:t>
            </a:r>
            <a:r>
              <a:rPr lang="en-ID" b="1" dirty="0"/>
              <a:t> dan </a:t>
            </a:r>
            <a:r>
              <a:rPr lang="en-ID" b="1" dirty="0" err="1"/>
              <a:t>kontekstual</a:t>
            </a:r>
            <a:r>
              <a:rPr lang="en-ID" dirty="0"/>
              <a:t>. </a:t>
            </a:r>
          </a:p>
        </p:txBody>
      </p:sp>
      <p:pic>
        <p:nvPicPr>
          <p:cNvPr id="7" name="Picture 6">
            <a:extLst>
              <a:ext uri="{FF2B5EF4-FFF2-40B4-BE49-F238E27FC236}">
                <a16:creationId xmlns:a16="http://schemas.microsoft.com/office/drawing/2014/main" id="{F992D58D-A8CB-FD7E-E529-2F0F5EF92560}"/>
              </a:ext>
            </a:extLst>
          </p:cNvPr>
          <p:cNvPicPr>
            <a:picLocks noChangeAspect="1"/>
          </p:cNvPicPr>
          <p:nvPr/>
        </p:nvPicPr>
        <p:blipFill>
          <a:blip r:embed="rId3"/>
          <a:stretch>
            <a:fillRect/>
          </a:stretch>
        </p:blipFill>
        <p:spPr>
          <a:xfrm>
            <a:off x="8908208" y="281721"/>
            <a:ext cx="2898475" cy="1498997"/>
          </a:xfrm>
          <a:prstGeom prst="rect">
            <a:avLst/>
          </a:prstGeom>
        </p:spPr>
      </p:pic>
      <p:sp>
        <p:nvSpPr>
          <p:cNvPr id="9" name="TextBox 8">
            <a:extLst>
              <a:ext uri="{FF2B5EF4-FFF2-40B4-BE49-F238E27FC236}">
                <a16:creationId xmlns:a16="http://schemas.microsoft.com/office/drawing/2014/main" id="{DAE259FE-09C5-224E-A307-B9DA3E370BFE}"/>
              </a:ext>
            </a:extLst>
          </p:cNvPr>
          <p:cNvSpPr txBox="1"/>
          <p:nvPr/>
        </p:nvSpPr>
        <p:spPr>
          <a:xfrm>
            <a:off x="1389222" y="3955908"/>
            <a:ext cx="3104790" cy="1323439"/>
          </a:xfrm>
          <a:prstGeom prst="rect">
            <a:avLst/>
          </a:prstGeom>
          <a:noFill/>
        </p:spPr>
        <p:txBody>
          <a:bodyPr wrap="square">
            <a:spAutoFit/>
          </a:bodyPr>
          <a:lstStyle/>
          <a:p>
            <a:r>
              <a:rPr lang="nl-NL" sz="8000" dirty="0">
                <a:latin typeface="Franklin Gothic Demi" panose="020B0703020102020204" pitchFamily="34" charset="0"/>
              </a:rPr>
              <a:t>10,7% </a:t>
            </a:r>
            <a:endParaRPr lang="en-ID" sz="8000" dirty="0"/>
          </a:p>
        </p:txBody>
      </p:sp>
      <p:sp>
        <p:nvSpPr>
          <p:cNvPr id="10" name="TextBox 9">
            <a:extLst>
              <a:ext uri="{FF2B5EF4-FFF2-40B4-BE49-F238E27FC236}">
                <a16:creationId xmlns:a16="http://schemas.microsoft.com/office/drawing/2014/main" id="{9E302695-6376-BE6B-A8D4-A4179E53CA9A}"/>
              </a:ext>
            </a:extLst>
          </p:cNvPr>
          <p:cNvSpPr txBox="1"/>
          <p:nvPr/>
        </p:nvSpPr>
        <p:spPr>
          <a:xfrm>
            <a:off x="1342497" y="2825544"/>
            <a:ext cx="2930454" cy="923330"/>
          </a:xfrm>
          <a:prstGeom prst="rect">
            <a:avLst/>
          </a:prstGeom>
          <a:noFill/>
        </p:spPr>
        <p:txBody>
          <a:bodyPr wrap="square">
            <a:spAutoFit/>
          </a:bodyPr>
          <a:lstStyle/>
          <a:p>
            <a:r>
              <a:rPr lang="nl-NL" dirty="0">
                <a:latin typeface="Franklin Gothic Demi" panose="020B0703020102020204" pitchFamily="34" charset="0"/>
              </a:rPr>
              <a:t>reviewer melihat upaya menampilkan kebaruan unsur desain</a:t>
            </a:r>
            <a:endParaRPr lang="en-ID" dirty="0">
              <a:latin typeface="Franklin Gothic Demi" panose="020B0703020102020204" pitchFamily="34" charset="0"/>
            </a:endParaRPr>
          </a:p>
        </p:txBody>
      </p:sp>
      <p:sp>
        <p:nvSpPr>
          <p:cNvPr id="12" name="TextBox 11">
            <a:extLst>
              <a:ext uri="{FF2B5EF4-FFF2-40B4-BE49-F238E27FC236}">
                <a16:creationId xmlns:a16="http://schemas.microsoft.com/office/drawing/2014/main" id="{7D23B78E-B217-889C-2539-631A038F56A1}"/>
              </a:ext>
            </a:extLst>
          </p:cNvPr>
          <p:cNvSpPr txBox="1"/>
          <p:nvPr/>
        </p:nvSpPr>
        <p:spPr>
          <a:xfrm>
            <a:off x="1389222" y="5070699"/>
            <a:ext cx="3010250" cy="923330"/>
          </a:xfrm>
          <a:prstGeom prst="rect">
            <a:avLst/>
          </a:prstGeom>
          <a:noFill/>
        </p:spPr>
        <p:txBody>
          <a:bodyPr wrap="square">
            <a:spAutoFit/>
          </a:bodyPr>
          <a:lstStyle/>
          <a:p>
            <a:r>
              <a:rPr lang="en-ID" b="1" dirty="0"/>
              <a:t>Reviewer </a:t>
            </a:r>
            <a:r>
              <a:rPr lang="en-ID" b="1" dirty="0" err="1"/>
              <a:t>melihat</a:t>
            </a:r>
            <a:r>
              <a:rPr lang="en-ID" b="1" dirty="0"/>
              <a:t> </a:t>
            </a:r>
            <a:r>
              <a:rPr lang="en-ID" b="1" dirty="0" err="1"/>
              <a:t>bukti</a:t>
            </a:r>
            <a:r>
              <a:rPr lang="en-ID" b="1" dirty="0"/>
              <a:t> </a:t>
            </a:r>
            <a:r>
              <a:rPr lang="en-ID" b="1" dirty="0" err="1"/>
              <a:t>nilai</a:t>
            </a:r>
            <a:r>
              <a:rPr lang="en-ID" b="1" dirty="0"/>
              <a:t> </a:t>
            </a:r>
            <a:r>
              <a:rPr lang="en-ID" b="1" dirty="0" err="1"/>
              <a:t>kebaruan</a:t>
            </a:r>
            <a:r>
              <a:rPr lang="en-ID" b="1" dirty="0"/>
              <a:t> </a:t>
            </a:r>
            <a:r>
              <a:rPr lang="en-ID" b="1" dirty="0" err="1"/>
              <a:t>dengan</a:t>
            </a:r>
            <a:r>
              <a:rPr lang="en-ID" b="1" dirty="0"/>
              <a:t> sangat </a:t>
            </a:r>
            <a:r>
              <a:rPr lang="en-ID" b="1" dirty="0" err="1"/>
              <a:t>meyakinkan</a:t>
            </a:r>
            <a:endParaRPr lang="en-ID" dirty="0"/>
          </a:p>
        </p:txBody>
      </p:sp>
      <p:sp>
        <p:nvSpPr>
          <p:cNvPr id="13" name="TextBox 12">
            <a:extLst>
              <a:ext uri="{FF2B5EF4-FFF2-40B4-BE49-F238E27FC236}">
                <a16:creationId xmlns:a16="http://schemas.microsoft.com/office/drawing/2014/main" id="{7DFE4CB8-9849-1B02-5151-614BD57FC90E}"/>
              </a:ext>
            </a:extLst>
          </p:cNvPr>
          <p:cNvSpPr txBox="1"/>
          <p:nvPr/>
        </p:nvSpPr>
        <p:spPr>
          <a:xfrm>
            <a:off x="1389222" y="1700204"/>
            <a:ext cx="3010250" cy="1323439"/>
          </a:xfrm>
          <a:prstGeom prst="rect">
            <a:avLst/>
          </a:prstGeom>
          <a:noFill/>
        </p:spPr>
        <p:txBody>
          <a:bodyPr wrap="square">
            <a:spAutoFit/>
          </a:bodyPr>
          <a:lstStyle/>
          <a:p>
            <a:r>
              <a:rPr lang="nl-NL" sz="8000" dirty="0">
                <a:latin typeface="Franklin Gothic Demi" panose="020B0703020102020204" pitchFamily="34" charset="0"/>
              </a:rPr>
              <a:t>70,6% </a:t>
            </a:r>
            <a:endParaRPr lang="en-ID" sz="8000" dirty="0"/>
          </a:p>
        </p:txBody>
      </p:sp>
      <p:pic>
        <p:nvPicPr>
          <p:cNvPr id="2" name="Picture 1" descr="Forms response chart. Question title: Karya menunjukkan kreativitas dalam mengembangkan ide/gagasan alternatif desain. &#10;&#10;&#10;(Reviewer melihat sejauh mana peserta mengeksplorasi alternatif solusi desain, bukan hanya berhenti pada satu ide. Dokumentasi sketsa, prototipe awal, atau eksplorasi visual menjadi indikator. Hal ini selaras dengan prinsip design thinking, yaitu eksplorasi divergen–konvergen, prototyping cepat, dan pendekatan kreatif yang iteratif ).. Number of responses: 186 responses.">
            <a:extLst>
              <a:ext uri="{FF2B5EF4-FFF2-40B4-BE49-F238E27FC236}">
                <a16:creationId xmlns:a16="http://schemas.microsoft.com/office/drawing/2014/main" id="{F07EF9D2-4F95-E664-60A6-9277491F78BC}"/>
              </a:ext>
            </a:extLst>
          </p:cNvPr>
          <p:cNvPicPr>
            <a:picLocks noChangeAspect="1"/>
          </p:cNvPicPr>
          <p:nvPr/>
        </p:nvPicPr>
        <p:blipFill>
          <a:blip r:embed="rId4" cstate="print">
            <a:extLst>
              <a:ext uri="{28A0092B-C50C-407E-A947-70E740481C1C}">
                <a14:useLocalDpi xmlns:a14="http://schemas.microsoft.com/office/drawing/2010/main" val="0"/>
              </a:ext>
            </a:extLst>
          </a:blip>
          <a:srcRect t="26826" b="9911"/>
          <a:stretch>
            <a:fillRect/>
          </a:stretch>
        </p:blipFill>
        <p:spPr bwMode="auto">
          <a:xfrm>
            <a:off x="5117993" y="1880722"/>
            <a:ext cx="5731510" cy="1840302"/>
          </a:xfrm>
          <a:prstGeom prst="rect">
            <a:avLst/>
          </a:prstGeom>
          <a:noFill/>
          <a:ln>
            <a:noFill/>
          </a:ln>
        </p:spPr>
      </p:pic>
      <p:pic>
        <p:nvPicPr>
          <p:cNvPr id="3" name="Picture 2" descr="Forms response chart. Question title: Proses desain dilengkapi dengan validasi nilai kebaruan.&#10;&#10;&#10;(Reviewer melihat apakah ide peserta memiliki unsur kebaruan yang terukur. Bukan sekadar berbeda, tapi terbukti melalui benchmarking, studi HKI, kajian literatur, atau analisis kompetitor. Validasi kebaruan adalah syarat penting agar karya tidak jatuh ke solusi konvensional dan bisa dipertanggungjawabkan di level akademik maupun industri).&#10;&#10;&#10;&#10;&#10;. Number of responses: 187 responses.">
            <a:extLst>
              <a:ext uri="{FF2B5EF4-FFF2-40B4-BE49-F238E27FC236}">
                <a16:creationId xmlns:a16="http://schemas.microsoft.com/office/drawing/2014/main" id="{C9EF504B-4B6D-E96A-0786-1F3C0F5C9C41}"/>
              </a:ext>
            </a:extLst>
          </p:cNvPr>
          <p:cNvPicPr>
            <a:picLocks noChangeAspect="1"/>
          </p:cNvPicPr>
          <p:nvPr/>
        </p:nvPicPr>
        <p:blipFill>
          <a:blip r:embed="rId5" cstate="print">
            <a:extLst>
              <a:ext uri="{28A0092B-C50C-407E-A947-70E740481C1C}">
                <a14:useLocalDpi xmlns:a14="http://schemas.microsoft.com/office/drawing/2010/main" val="0"/>
              </a:ext>
            </a:extLst>
          </a:blip>
          <a:srcRect t="26627" b="10109"/>
          <a:stretch>
            <a:fillRect/>
          </a:stretch>
        </p:blipFill>
        <p:spPr bwMode="auto">
          <a:xfrm>
            <a:off x="5168313" y="1880723"/>
            <a:ext cx="5731510" cy="1840302"/>
          </a:xfrm>
          <a:prstGeom prst="rect">
            <a:avLst/>
          </a:prstGeom>
          <a:noFill/>
          <a:ln>
            <a:noFill/>
          </a:ln>
        </p:spPr>
      </p:pic>
      <p:sp>
        <p:nvSpPr>
          <p:cNvPr id="8" name="TextBox 7">
            <a:extLst>
              <a:ext uri="{FF2B5EF4-FFF2-40B4-BE49-F238E27FC236}">
                <a16:creationId xmlns:a16="http://schemas.microsoft.com/office/drawing/2014/main" id="{6BCA20E8-9316-1A4D-F977-7470CFD9F34D}"/>
              </a:ext>
            </a:extLst>
          </p:cNvPr>
          <p:cNvSpPr txBox="1"/>
          <p:nvPr/>
        </p:nvSpPr>
        <p:spPr>
          <a:xfrm>
            <a:off x="1342497" y="911225"/>
            <a:ext cx="4264673" cy="646331"/>
          </a:xfrm>
          <a:prstGeom prst="rect">
            <a:avLst/>
          </a:prstGeom>
          <a:noFill/>
        </p:spPr>
        <p:txBody>
          <a:bodyPr wrap="square">
            <a:spAutoFit/>
          </a:bodyPr>
          <a:lstStyle/>
          <a:p>
            <a:r>
              <a:rPr lang="en-ID" b="1" dirty="0" err="1"/>
              <a:t>Validasi</a:t>
            </a:r>
            <a:r>
              <a:rPr lang="en-ID" b="1" dirty="0"/>
              <a:t> Nilai </a:t>
            </a:r>
            <a:r>
              <a:rPr lang="en-ID" b="1" dirty="0" err="1"/>
              <a:t>Kebaruan</a:t>
            </a:r>
            <a:r>
              <a:rPr lang="en-ID" b="1" dirty="0"/>
              <a:t> </a:t>
            </a:r>
            <a:r>
              <a:rPr lang="en-ID" b="1" dirty="0" err="1"/>
              <a:t>dalam</a:t>
            </a:r>
            <a:r>
              <a:rPr lang="en-ID" b="1" dirty="0"/>
              <a:t> Proses Desain</a:t>
            </a:r>
          </a:p>
        </p:txBody>
      </p:sp>
    </p:spTree>
    <p:extLst>
      <p:ext uri="{BB962C8B-B14F-4D97-AF65-F5344CB8AC3E}">
        <p14:creationId xmlns:p14="http://schemas.microsoft.com/office/powerpoint/2010/main" val="469203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E3CD0-39AF-C04C-3D59-D66C831E371D}"/>
            </a:ext>
          </a:extLst>
        </p:cNvPr>
        <p:cNvGrpSpPr/>
        <p:nvPr/>
      </p:nvGrpSpPr>
      <p:grpSpPr>
        <a:xfrm>
          <a:off x="0" y="0"/>
          <a:ext cx="0" cy="0"/>
          <a:chOff x="0" y="0"/>
          <a:chExt cx="0" cy="0"/>
        </a:xfrm>
      </p:grpSpPr>
      <p:pic>
        <p:nvPicPr>
          <p:cNvPr id="4" name="Picture 3" descr="Forms response chart. Question title: Studi pendahuluan yang dilakukan relevan dan mendukung fokus desain.&#10;&#10;&#10;(Reviewer dapat melihat apakah peserta sudah melakukan validasi masalah sebelum merancang solusi. Validasi bisa berupa kajian literatur, studi produk preseden, benchmarking, atau konsultasi dengan pakar. Studi pendahuluan penting sebagai dasar yang obyektif agar masalah yang diangkat benar-benar nyata, bukan sekadar asumsi).. Number of responses: 187 responses.">
            <a:extLst>
              <a:ext uri="{FF2B5EF4-FFF2-40B4-BE49-F238E27FC236}">
                <a16:creationId xmlns:a16="http://schemas.microsoft.com/office/drawing/2014/main" id="{0F4838BE-E0FF-A334-2747-D624175BFA3F}"/>
              </a:ext>
            </a:extLst>
          </p:cNvPr>
          <p:cNvPicPr>
            <a:picLocks noChangeAspect="1"/>
          </p:cNvPicPr>
          <p:nvPr/>
        </p:nvPicPr>
        <p:blipFill>
          <a:blip r:embed="rId2" cstate="print">
            <a:extLst>
              <a:ext uri="{28A0092B-C50C-407E-A947-70E740481C1C}">
                <a14:useLocalDpi xmlns:a14="http://schemas.microsoft.com/office/drawing/2010/main" val="0"/>
              </a:ext>
            </a:extLst>
          </a:blip>
          <a:srcRect l="3342" t="26622" b="10115"/>
          <a:stretch>
            <a:fillRect/>
          </a:stretch>
        </p:blipFill>
        <p:spPr bwMode="auto">
          <a:xfrm>
            <a:off x="5309560" y="1880722"/>
            <a:ext cx="5539943" cy="1840302"/>
          </a:xfrm>
          <a:prstGeom prst="rect">
            <a:avLst/>
          </a:prstGeom>
          <a:noFill/>
          <a:ln>
            <a:noFill/>
          </a:ln>
        </p:spPr>
      </p:pic>
      <p:sp>
        <p:nvSpPr>
          <p:cNvPr id="6" name="TextBox 5">
            <a:extLst>
              <a:ext uri="{FF2B5EF4-FFF2-40B4-BE49-F238E27FC236}">
                <a16:creationId xmlns:a16="http://schemas.microsoft.com/office/drawing/2014/main" id="{AF2A9849-15E3-8E7A-A059-609563D81430}"/>
              </a:ext>
            </a:extLst>
          </p:cNvPr>
          <p:cNvSpPr txBox="1"/>
          <p:nvPr/>
        </p:nvSpPr>
        <p:spPr>
          <a:xfrm>
            <a:off x="5405887" y="3821028"/>
            <a:ext cx="6096000" cy="2031325"/>
          </a:xfrm>
          <a:prstGeom prst="rect">
            <a:avLst/>
          </a:prstGeom>
          <a:noFill/>
        </p:spPr>
        <p:txBody>
          <a:bodyPr wrap="square">
            <a:spAutoFit/>
          </a:bodyPr>
          <a:lstStyle/>
          <a:p>
            <a:r>
              <a:rPr lang="en-ID" dirty="0" err="1"/>
              <a:t>Peserta</a:t>
            </a:r>
            <a:r>
              <a:rPr lang="en-ID" dirty="0"/>
              <a:t> </a:t>
            </a:r>
            <a:r>
              <a:rPr lang="en-ID" dirty="0" err="1"/>
              <a:t>telah</a:t>
            </a:r>
            <a:r>
              <a:rPr lang="en-ID" dirty="0"/>
              <a:t> </a:t>
            </a:r>
            <a:r>
              <a:rPr lang="en-ID" dirty="0" err="1"/>
              <a:t>menunjukkan</a:t>
            </a:r>
            <a:r>
              <a:rPr lang="en-ID" dirty="0"/>
              <a:t> </a:t>
            </a:r>
            <a:r>
              <a:rPr lang="en-ID" b="1" dirty="0" err="1"/>
              <a:t>kemampuan</a:t>
            </a:r>
            <a:r>
              <a:rPr lang="en-ID" b="1" dirty="0"/>
              <a:t> </a:t>
            </a:r>
            <a:r>
              <a:rPr lang="en-ID" b="1" dirty="0" err="1"/>
              <a:t>berpikir</a:t>
            </a:r>
            <a:r>
              <a:rPr lang="en-ID" b="1" dirty="0"/>
              <a:t> </a:t>
            </a:r>
            <a:r>
              <a:rPr lang="en-ID" b="1" dirty="0" err="1"/>
              <a:t>konseptual</a:t>
            </a:r>
            <a:r>
              <a:rPr lang="en-ID" b="1" dirty="0"/>
              <a:t> yang </a:t>
            </a:r>
            <a:r>
              <a:rPr lang="en-ID" b="1" dirty="0" err="1"/>
              <a:t>baik</a:t>
            </a:r>
            <a:r>
              <a:rPr lang="en-ID" dirty="0"/>
              <a:t>, </a:t>
            </a:r>
            <a:r>
              <a:rPr lang="en-ID" dirty="0" err="1"/>
              <a:t>terutama</a:t>
            </a:r>
            <a:r>
              <a:rPr lang="en-ID" dirty="0"/>
              <a:t> </a:t>
            </a:r>
            <a:r>
              <a:rPr lang="en-ID" dirty="0" err="1"/>
              <a:t>dalam</a:t>
            </a:r>
            <a:r>
              <a:rPr lang="en-ID" dirty="0"/>
              <a:t> </a:t>
            </a:r>
            <a:r>
              <a:rPr lang="en-ID" dirty="0" err="1"/>
              <a:t>menghubungkan</a:t>
            </a:r>
            <a:r>
              <a:rPr lang="en-ID" dirty="0"/>
              <a:t> </a:t>
            </a:r>
            <a:r>
              <a:rPr lang="en-ID" dirty="0" err="1"/>
              <a:t>aspek</a:t>
            </a:r>
            <a:r>
              <a:rPr lang="en-ID" dirty="0"/>
              <a:t> </a:t>
            </a:r>
            <a:r>
              <a:rPr lang="en-ID" dirty="0" err="1"/>
              <a:t>bentuk</a:t>
            </a:r>
            <a:r>
              <a:rPr lang="en-ID" dirty="0"/>
              <a:t> dan </a:t>
            </a:r>
            <a:r>
              <a:rPr lang="en-ID" dirty="0" err="1"/>
              <a:t>fungsi</a:t>
            </a:r>
            <a:r>
              <a:rPr lang="en-ID" dirty="0"/>
              <a:t> </a:t>
            </a:r>
            <a:r>
              <a:rPr lang="en-ID" dirty="0" err="1"/>
              <a:t>secara</a:t>
            </a:r>
            <a:r>
              <a:rPr lang="en-ID" dirty="0"/>
              <a:t> </a:t>
            </a:r>
            <a:r>
              <a:rPr lang="en-ID" dirty="0" err="1"/>
              <a:t>sistematis</a:t>
            </a:r>
            <a:r>
              <a:rPr lang="en-ID" dirty="0"/>
              <a:t>. </a:t>
            </a:r>
            <a:r>
              <a:rPr lang="en-ID" dirty="0" err="1"/>
              <a:t>Namun</a:t>
            </a:r>
            <a:r>
              <a:rPr lang="en-ID" dirty="0"/>
              <a:t>, </a:t>
            </a:r>
            <a:r>
              <a:rPr lang="en-ID" dirty="0" err="1"/>
              <a:t>peningkatan</a:t>
            </a:r>
            <a:r>
              <a:rPr lang="en-ID" dirty="0"/>
              <a:t> </a:t>
            </a:r>
            <a:r>
              <a:rPr lang="en-ID" dirty="0" err="1"/>
              <a:t>masih</a:t>
            </a:r>
            <a:r>
              <a:rPr lang="en-ID" dirty="0"/>
              <a:t> </a:t>
            </a:r>
            <a:r>
              <a:rPr lang="en-ID" dirty="0" err="1"/>
              <a:t>diperlukan</a:t>
            </a:r>
            <a:r>
              <a:rPr lang="en-ID" dirty="0"/>
              <a:t> pada </a:t>
            </a:r>
            <a:r>
              <a:rPr lang="en-ID" dirty="0" err="1"/>
              <a:t>aspek</a:t>
            </a:r>
            <a:r>
              <a:rPr lang="en-ID" dirty="0"/>
              <a:t> </a:t>
            </a:r>
            <a:r>
              <a:rPr lang="en-ID" b="1" dirty="0" err="1"/>
              <a:t>kelengkapan</a:t>
            </a:r>
            <a:r>
              <a:rPr lang="en-ID" b="1" dirty="0"/>
              <a:t> data </a:t>
            </a:r>
            <a:r>
              <a:rPr lang="en-ID" b="1" dirty="0" err="1"/>
              <a:t>teknis</a:t>
            </a:r>
            <a:r>
              <a:rPr lang="en-ID" b="1" dirty="0"/>
              <a:t>, </a:t>
            </a:r>
            <a:r>
              <a:rPr lang="en-ID" b="1" dirty="0" err="1"/>
              <a:t>justifikasi</a:t>
            </a:r>
            <a:r>
              <a:rPr lang="en-ID" b="1" dirty="0"/>
              <a:t> </a:t>
            </a:r>
            <a:r>
              <a:rPr lang="en-ID" b="1" dirty="0" err="1"/>
              <a:t>performa</a:t>
            </a:r>
            <a:r>
              <a:rPr lang="en-ID" b="1" dirty="0"/>
              <a:t>, dan </a:t>
            </a:r>
            <a:r>
              <a:rPr lang="en-ID" b="1" dirty="0" err="1"/>
              <a:t>pengujian</a:t>
            </a:r>
            <a:r>
              <a:rPr lang="en-ID" b="1" dirty="0"/>
              <a:t> </a:t>
            </a:r>
            <a:r>
              <a:rPr lang="en-ID" b="1" dirty="0" err="1"/>
              <a:t>desain</a:t>
            </a:r>
            <a:r>
              <a:rPr lang="en-ID" b="1" dirty="0"/>
              <a:t> </a:t>
            </a:r>
            <a:r>
              <a:rPr lang="en-ID" b="1" dirty="0" err="1"/>
              <a:t>secara</a:t>
            </a:r>
            <a:r>
              <a:rPr lang="en-ID" b="1" dirty="0"/>
              <a:t> </a:t>
            </a:r>
            <a:r>
              <a:rPr lang="en-ID" b="1" dirty="0" err="1"/>
              <a:t>operasional</a:t>
            </a:r>
            <a:r>
              <a:rPr lang="en-ID" dirty="0"/>
              <a:t> agar </a:t>
            </a:r>
            <a:r>
              <a:rPr lang="en-ID" dirty="0" err="1"/>
              <a:t>karya</a:t>
            </a:r>
            <a:r>
              <a:rPr lang="en-ID" dirty="0"/>
              <a:t> </a:t>
            </a:r>
            <a:r>
              <a:rPr lang="en-ID" dirty="0" err="1"/>
              <a:t>dapat</a:t>
            </a:r>
            <a:r>
              <a:rPr lang="en-ID" dirty="0"/>
              <a:t> </a:t>
            </a:r>
            <a:r>
              <a:rPr lang="en-ID" dirty="0" err="1"/>
              <a:t>dinilai</a:t>
            </a:r>
            <a:r>
              <a:rPr lang="en-ID" dirty="0"/>
              <a:t> </a:t>
            </a:r>
            <a:r>
              <a:rPr lang="en-ID" dirty="0" err="1"/>
              <a:t>lebih</a:t>
            </a:r>
            <a:r>
              <a:rPr lang="en-ID" dirty="0"/>
              <a:t> </a:t>
            </a:r>
            <a:r>
              <a:rPr lang="en-ID" dirty="0" err="1"/>
              <a:t>terukur</a:t>
            </a:r>
            <a:r>
              <a:rPr lang="en-ID" dirty="0"/>
              <a:t> dan </a:t>
            </a:r>
            <a:r>
              <a:rPr lang="en-ID" dirty="0" err="1"/>
              <a:t>aplikatif</a:t>
            </a:r>
            <a:r>
              <a:rPr lang="en-ID" dirty="0"/>
              <a:t> di </a:t>
            </a:r>
            <a:r>
              <a:rPr lang="en-ID" dirty="0" err="1"/>
              <a:t>ranah</a:t>
            </a:r>
            <a:r>
              <a:rPr lang="en-ID" dirty="0"/>
              <a:t> </a:t>
            </a:r>
            <a:r>
              <a:rPr lang="en-ID" dirty="0" err="1"/>
              <a:t>profesional</a:t>
            </a:r>
            <a:r>
              <a:rPr lang="en-ID" dirty="0"/>
              <a:t> </a:t>
            </a:r>
            <a:r>
              <a:rPr lang="en-ID" dirty="0" err="1"/>
              <a:t>maupun</a:t>
            </a:r>
            <a:r>
              <a:rPr lang="en-ID" dirty="0"/>
              <a:t> </a:t>
            </a:r>
            <a:r>
              <a:rPr lang="en-ID" dirty="0" err="1"/>
              <a:t>industri</a:t>
            </a:r>
            <a:r>
              <a:rPr lang="en-ID" dirty="0"/>
              <a:t>.</a:t>
            </a:r>
          </a:p>
        </p:txBody>
      </p:sp>
      <p:pic>
        <p:nvPicPr>
          <p:cNvPr id="7" name="Picture 6">
            <a:extLst>
              <a:ext uri="{FF2B5EF4-FFF2-40B4-BE49-F238E27FC236}">
                <a16:creationId xmlns:a16="http://schemas.microsoft.com/office/drawing/2014/main" id="{6C14E191-B72F-63CC-F074-11B2A617C4A8}"/>
              </a:ext>
            </a:extLst>
          </p:cNvPr>
          <p:cNvPicPr>
            <a:picLocks noChangeAspect="1"/>
          </p:cNvPicPr>
          <p:nvPr/>
        </p:nvPicPr>
        <p:blipFill>
          <a:blip r:embed="rId3"/>
          <a:stretch>
            <a:fillRect/>
          </a:stretch>
        </p:blipFill>
        <p:spPr>
          <a:xfrm>
            <a:off x="8908208" y="281721"/>
            <a:ext cx="2898475" cy="1498997"/>
          </a:xfrm>
          <a:prstGeom prst="rect">
            <a:avLst/>
          </a:prstGeom>
        </p:spPr>
      </p:pic>
      <p:sp>
        <p:nvSpPr>
          <p:cNvPr id="10" name="TextBox 9">
            <a:extLst>
              <a:ext uri="{FF2B5EF4-FFF2-40B4-BE49-F238E27FC236}">
                <a16:creationId xmlns:a16="http://schemas.microsoft.com/office/drawing/2014/main" id="{04522852-2629-B65A-73B7-39E3B32EA276}"/>
              </a:ext>
            </a:extLst>
          </p:cNvPr>
          <p:cNvSpPr txBox="1"/>
          <p:nvPr/>
        </p:nvSpPr>
        <p:spPr>
          <a:xfrm>
            <a:off x="1338902" y="3222360"/>
            <a:ext cx="2930454" cy="1754326"/>
          </a:xfrm>
          <a:prstGeom prst="rect">
            <a:avLst/>
          </a:prstGeom>
          <a:noFill/>
        </p:spPr>
        <p:txBody>
          <a:bodyPr wrap="square">
            <a:spAutoFit/>
          </a:bodyPr>
          <a:lstStyle/>
          <a:p>
            <a:r>
              <a:rPr lang="nl-NL" dirty="0">
                <a:latin typeface="Franklin Gothic Demi" panose="020B0703020102020204" pitchFamily="34" charset="0"/>
              </a:rPr>
              <a:t>reviewer melihat </a:t>
            </a:r>
            <a:r>
              <a:rPr lang="en-ID" dirty="0" err="1"/>
              <a:t>mayoritas</a:t>
            </a:r>
            <a:r>
              <a:rPr lang="en-ID" dirty="0"/>
              <a:t> </a:t>
            </a:r>
            <a:r>
              <a:rPr lang="en-ID" dirty="0" err="1"/>
              <a:t>peserta</a:t>
            </a:r>
            <a:r>
              <a:rPr lang="en-ID" dirty="0"/>
              <a:t> </a:t>
            </a:r>
            <a:r>
              <a:rPr lang="en-ID" dirty="0" err="1"/>
              <a:t>telah</a:t>
            </a:r>
            <a:r>
              <a:rPr lang="en-ID" dirty="0"/>
              <a:t> </a:t>
            </a:r>
            <a:r>
              <a:rPr lang="en-ID" b="1" dirty="0" err="1"/>
              <a:t>mampu</a:t>
            </a:r>
            <a:r>
              <a:rPr lang="en-ID" b="1" dirty="0"/>
              <a:t> </a:t>
            </a:r>
            <a:r>
              <a:rPr lang="en-ID" b="1" dirty="0" err="1"/>
              <a:t>menjelaskan</a:t>
            </a:r>
            <a:r>
              <a:rPr lang="en-ID" b="1" dirty="0"/>
              <a:t> </a:t>
            </a:r>
            <a:r>
              <a:rPr lang="en-ID" b="1" dirty="0" err="1"/>
              <a:t>gagasan</a:t>
            </a:r>
            <a:r>
              <a:rPr lang="en-ID" b="1" dirty="0"/>
              <a:t> </a:t>
            </a:r>
            <a:r>
              <a:rPr lang="en-ID" b="1" dirty="0" err="1"/>
              <a:t>desainnya</a:t>
            </a:r>
            <a:r>
              <a:rPr lang="en-ID" b="1" dirty="0"/>
              <a:t> </a:t>
            </a:r>
            <a:r>
              <a:rPr lang="en-ID" b="1" dirty="0" err="1"/>
              <a:t>dengan</a:t>
            </a:r>
            <a:r>
              <a:rPr lang="en-ID" b="1" dirty="0"/>
              <a:t> </a:t>
            </a:r>
            <a:r>
              <a:rPr lang="en-ID" b="1" dirty="0" err="1"/>
              <a:t>struktur</a:t>
            </a:r>
            <a:r>
              <a:rPr lang="en-ID" b="1" dirty="0"/>
              <a:t> yang </a:t>
            </a:r>
            <a:r>
              <a:rPr lang="en-ID" b="1" dirty="0" err="1"/>
              <a:t>logis</a:t>
            </a:r>
            <a:r>
              <a:rPr lang="en-ID" b="1" dirty="0"/>
              <a:t> dan </a:t>
            </a:r>
            <a:r>
              <a:rPr lang="en-ID" b="1" dirty="0" err="1"/>
              <a:t>dapat</a:t>
            </a:r>
            <a:r>
              <a:rPr lang="en-ID" b="1" dirty="0"/>
              <a:t> </a:t>
            </a:r>
            <a:r>
              <a:rPr lang="en-ID" b="1" dirty="0" err="1"/>
              <a:t>dioperasionalkan</a:t>
            </a:r>
            <a:r>
              <a:rPr lang="en-ID" dirty="0"/>
              <a:t>.</a:t>
            </a:r>
            <a:endParaRPr lang="en-ID" dirty="0">
              <a:latin typeface="Franklin Gothic Demi" panose="020B0703020102020204" pitchFamily="34" charset="0"/>
            </a:endParaRPr>
          </a:p>
        </p:txBody>
      </p:sp>
      <p:sp>
        <p:nvSpPr>
          <p:cNvPr id="13" name="TextBox 12">
            <a:extLst>
              <a:ext uri="{FF2B5EF4-FFF2-40B4-BE49-F238E27FC236}">
                <a16:creationId xmlns:a16="http://schemas.microsoft.com/office/drawing/2014/main" id="{7C96844F-18F4-193B-5190-0DF502675A97}"/>
              </a:ext>
            </a:extLst>
          </p:cNvPr>
          <p:cNvSpPr txBox="1"/>
          <p:nvPr/>
        </p:nvSpPr>
        <p:spPr>
          <a:xfrm>
            <a:off x="1338902" y="1898921"/>
            <a:ext cx="3010250" cy="1323439"/>
          </a:xfrm>
          <a:prstGeom prst="rect">
            <a:avLst/>
          </a:prstGeom>
          <a:noFill/>
        </p:spPr>
        <p:txBody>
          <a:bodyPr wrap="square">
            <a:spAutoFit/>
          </a:bodyPr>
          <a:lstStyle/>
          <a:p>
            <a:r>
              <a:rPr lang="nl-NL" sz="8000" dirty="0">
                <a:latin typeface="Franklin Gothic Demi" panose="020B0703020102020204" pitchFamily="34" charset="0"/>
              </a:rPr>
              <a:t>58,8% </a:t>
            </a:r>
            <a:endParaRPr lang="en-ID" sz="8000" dirty="0"/>
          </a:p>
        </p:txBody>
      </p:sp>
      <p:pic>
        <p:nvPicPr>
          <p:cNvPr id="2" name="Picture 1" descr="Forms response chart. Question title: Karya menunjukkan kreativitas dalam mengembangkan ide/gagasan alternatif desain. &#10;&#10;&#10;(Reviewer melihat sejauh mana peserta mengeksplorasi alternatif solusi desain, bukan hanya berhenti pada satu ide. Dokumentasi sketsa, prototipe awal, atau eksplorasi visual menjadi indikator. Hal ini selaras dengan prinsip design thinking, yaitu eksplorasi divergen–konvergen, prototyping cepat, dan pendekatan kreatif yang iteratif ).. Number of responses: 186 responses.">
            <a:extLst>
              <a:ext uri="{FF2B5EF4-FFF2-40B4-BE49-F238E27FC236}">
                <a16:creationId xmlns:a16="http://schemas.microsoft.com/office/drawing/2014/main" id="{D7CF58B0-2A27-45DF-2C71-41AD98F48881}"/>
              </a:ext>
            </a:extLst>
          </p:cNvPr>
          <p:cNvPicPr>
            <a:picLocks noChangeAspect="1"/>
          </p:cNvPicPr>
          <p:nvPr/>
        </p:nvPicPr>
        <p:blipFill>
          <a:blip r:embed="rId4" cstate="print">
            <a:extLst>
              <a:ext uri="{28A0092B-C50C-407E-A947-70E740481C1C}">
                <a14:useLocalDpi xmlns:a14="http://schemas.microsoft.com/office/drawing/2010/main" val="0"/>
              </a:ext>
            </a:extLst>
          </a:blip>
          <a:srcRect t="26826" b="9911"/>
          <a:stretch>
            <a:fillRect/>
          </a:stretch>
        </p:blipFill>
        <p:spPr bwMode="auto">
          <a:xfrm>
            <a:off x="5117993" y="1880722"/>
            <a:ext cx="5731510" cy="1840302"/>
          </a:xfrm>
          <a:prstGeom prst="rect">
            <a:avLst/>
          </a:prstGeom>
          <a:noFill/>
          <a:ln>
            <a:noFill/>
          </a:ln>
        </p:spPr>
      </p:pic>
      <p:pic>
        <p:nvPicPr>
          <p:cNvPr id="3" name="Picture 2" descr="Forms response chart. Question title: Proses desain dilengkapi dengan validasi nilai kebaruan.&#10;&#10;&#10;(Reviewer melihat apakah ide peserta memiliki unsur kebaruan yang terukur. Bukan sekadar berbeda, tapi terbukti melalui benchmarking, studi HKI, kajian literatur, atau analisis kompetitor. Validasi kebaruan adalah syarat penting agar karya tidak jatuh ke solusi konvensional dan bisa dipertanggungjawabkan di level akademik maupun industri).&#10;&#10;&#10;&#10;&#10;. Number of responses: 187 responses.">
            <a:extLst>
              <a:ext uri="{FF2B5EF4-FFF2-40B4-BE49-F238E27FC236}">
                <a16:creationId xmlns:a16="http://schemas.microsoft.com/office/drawing/2014/main" id="{F7405B0A-07E9-D1D1-DA73-AA92B13145D9}"/>
              </a:ext>
            </a:extLst>
          </p:cNvPr>
          <p:cNvPicPr>
            <a:picLocks noChangeAspect="1"/>
          </p:cNvPicPr>
          <p:nvPr/>
        </p:nvPicPr>
        <p:blipFill>
          <a:blip r:embed="rId5" cstate="print">
            <a:extLst>
              <a:ext uri="{28A0092B-C50C-407E-A947-70E740481C1C}">
                <a14:useLocalDpi xmlns:a14="http://schemas.microsoft.com/office/drawing/2010/main" val="0"/>
              </a:ext>
            </a:extLst>
          </a:blip>
          <a:srcRect t="26627" b="10109"/>
          <a:stretch>
            <a:fillRect/>
          </a:stretch>
        </p:blipFill>
        <p:spPr bwMode="auto">
          <a:xfrm>
            <a:off x="5168313" y="1880723"/>
            <a:ext cx="5731510" cy="1840302"/>
          </a:xfrm>
          <a:prstGeom prst="rect">
            <a:avLst/>
          </a:prstGeom>
          <a:noFill/>
          <a:ln>
            <a:noFill/>
          </a:ln>
        </p:spPr>
      </p:pic>
      <p:pic>
        <p:nvPicPr>
          <p:cNvPr id="5" name="Picture 4" descr="Forms response chart. Question title: Desain menunjukkan penjelasan konseptual dengan mempertimbangkan bentuk, fungsi, mekanisme operasional, dan performa produk secara jelas dan menyeluruh.&#10;&#10;&#10;(Reviewer mengamati apakah peserta mampu mengintegrasikan berbagai aspek desain (bentuk, fungsi, ergonomi, mekanisme, dan performa) ke dalam solusi yang utuh. Ini adalah tahap sintesa desain, di mana berbagai pertimbangan yang sebelumnya terpisah (fungsi, estetika, teknis) dipadukan menjadi satu kesatuan yang logis, operasional, dan dapat diuji).. Number of responses: 187 responses.">
            <a:extLst>
              <a:ext uri="{FF2B5EF4-FFF2-40B4-BE49-F238E27FC236}">
                <a16:creationId xmlns:a16="http://schemas.microsoft.com/office/drawing/2014/main" id="{28E4060E-712F-0F3D-E390-99E2E2997427}"/>
              </a:ext>
            </a:extLst>
          </p:cNvPr>
          <p:cNvPicPr>
            <a:picLocks noChangeAspect="1"/>
          </p:cNvPicPr>
          <p:nvPr/>
        </p:nvPicPr>
        <p:blipFill>
          <a:blip r:embed="rId6" cstate="print">
            <a:extLst>
              <a:ext uri="{28A0092B-C50C-407E-A947-70E740481C1C}">
                <a14:useLocalDpi xmlns:a14="http://schemas.microsoft.com/office/drawing/2010/main" val="0"/>
              </a:ext>
            </a:extLst>
          </a:blip>
          <a:srcRect t="26430" b="10307"/>
          <a:stretch>
            <a:fillRect/>
          </a:stretch>
        </p:blipFill>
        <p:spPr bwMode="auto">
          <a:xfrm>
            <a:off x="5168313" y="1880722"/>
            <a:ext cx="5731510" cy="1840302"/>
          </a:xfrm>
          <a:prstGeom prst="rect">
            <a:avLst/>
          </a:prstGeom>
          <a:noFill/>
          <a:ln>
            <a:noFill/>
          </a:ln>
        </p:spPr>
      </p:pic>
      <p:sp>
        <p:nvSpPr>
          <p:cNvPr id="15" name="TextBox 14">
            <a:extLst>
              <a:ext uri="{FF2B5EF4-FFF2-40B4-BE49-F238E27FC236}">
                <a16:creationId xmlns:a16="http://schemas.microsoft.com/office/drawing/2014/main" id="{449328E1-A55B-79A3-BDC8-6C4F6830AEDF}"/>
              </a:ext>
            </a:extLst>
          </p:cNvPr>
          <p:cNvSpPr txBox="1"/>
          <p:nvPr/>
        </p:nvSpPr>
        <p:spPr>
          <a:xfrm>
            <a:off x="1338902" y="957505"/>
            <a:ext cx="4164750" cy="646331"/>
          </a:xfrm>
          <a:prstGeom prst="rect">
            <a:avLst/>
          </a:prstGeom>
          <a:noFill/>
        </p:spPr>
        <p:txBody>
          <a:bodyPr wrap="square">
            <a:spAutoFit/>
          </a:bodyPr>
          <a:lstStyle/>
          <a:p>
            <a:r>
              <a:rPr lang="en-ID" b="1" dirty="0" err="1"/>
              <a:t>Penjelasan</a:t>
            </a:r>
            <a:r>
              <a:rPr lang="en-ID" b="1" dirty="0"/>
              <a:t> Konseptual dan </a:t>
            </a:r>
            <a:r>
              <a:rPr lang="en-ID" b="1" dirty="0" err="1"/>
              <a:t>Pertimbangan</a:t>
            </a:r>
            <a:r>
              <a:rPr lang="en-ID" b="1" dirty="0"/>
              <a:t> Desain </a:t>
            </a:r>
            <a:r>
              <a:rPr lang="en-ID" b="1" dirty="0" err="1"/>
              <a:t>secara</a:t>
            </a:r>
            <a:r>
              <a:rPr lang="en-ID" b="1" dirty="0"/>
              <a:t> Logis dan </a:t>
            </a:r>
            <a:r>
              <a:rPr lang="en-ID" b="1" dirty="0" err="1"/>
              <a:t>Operasional</a:t>
            </a:r>
            <a:endParaRPr lang="en-ID" b="1" dirty="0"/>
          </a:p>
        </p:txBody>
      </p:sp>
    </p:spTree>
    <p:extLst>
      <p:ext uri="{BB962C8B-B14F-4D97-AF65-F5344CB8AC3E}">
        <p14:creationId xmlns:p14="http://schemas.microsoft.com/office/powerpoint/2010/main" val="3795671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A2773-18B2-25FF-58E8-16BF8C78BCA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0A807F1-F886-F2F4-138A-E33430820F47}"/>
              </a:ext>
            </a:extLst>
          </p:cNvPr>
          <p:cNvSpPr txBox="1"/>
          <p:nvPr/>
        </p:nvSpPr>
        <p:spPr>
          <a:xfrm>
            <a:off x="5405887" y="3821028"/>
            <a:ext cx="6096000" cy="2031325"/>
          </a:xfrm>
          <a:prstGeom prst="rect">
            <a:avLst/>
          </a:prstGeom>
          <a:noFill/>
        </p:spPr>
        <p:txBody>
          <a:bodyPr wrap="square">
            <a:spAutoFit/>
          </a:bodyPr>
          <a:lstStyle/>
          <a:p>
            <a:r>
              <a:rPr lang="en-ID" dirty="0" err="1"/>
              <a:t>Peserta</a:t>
            </a:r>
            <a:r>
              <a:rPr lang="en-ID" dirty="0"/>
              <a:t> </a:t>
            </a:r>
            <a:r>
              <a:rPr lang="en-ID" dirty="0" err="1"/>
              <a:t>telah</a:t>
            </a:r>
            <a:r>
              <a:rPr lang="en-ID" dirty="0"/>
              <a:t> </a:t>
            </a:r>
            <a:r>
              <a:rPr lang="en-ID" b="1" dirty="0" err="1"/>
              <a:t>memiliki</a:t>
            </a:r>
            <a:r>
              <a:rPr lang="en-ID" b="1" dirty="0"/>
              <a:t> </a:t>
            </a:r>
            <a:r>
              <a:rPr lang="en-ID" b="1" dirty="0" err="1"/>
              <a:t>kemampuan</a:t>
            </a:r>
            <a:r>
              <a:rPr lang="en-ID" b="1" dirty="0"/>
              <a:t> </a:t>
            </a:r>
            <a:r>
              <a:rPr lang="en-ID" b="1" dirty="0" err="1"/>
              <a:t>komunikasi</a:t>
            </a:r>
            <a:r>
              <a:rPr lang="en-ID" b="1" dirty="0"/>
              <a:t> visual yang </a:t>
            </a:r>
            <a:r>
              <a:rPr lang="en-ID" b="1" dirty="0" err="1"/>
              <a:t>kuat</a:t>
            </a:r>
            <a:r>
              <a:rPr lang="en-ID" dirty="0"/>
              <a:t>, </a:t>
            </a:r>
            <a:r>
              <a:rPr lang="en-ID" dirty="0" err="1"/>
              <a:t>terutama</a:t>
            </a:r>
            <a:r>
              <a:rPr lang="en-ID" dirty="0"/>
              <a:t> </a:t>
            </a:r>
            <a:r>
              <a:rPr lang="en-ID" dirty="0" err="1"/>
              <a:t>dalam</a:t>
            </a:r>
            <a:r>
              <a:rPr lang="en-ID" dirty="0"/>
              <a:t> </a:t>
            </a:r>
            <a:r>
              <a:rPr lang="en-ID" dirty="0" err="1"/>
              <a:t>mempresentasikan</a:t>
            </a:r>
            <a:r>
              <a:rPr lang="en-ID" dirty="0"/>
              <a:t> </a:t>
            </a:r>
            <a:r>
              <a:rPr lang="en-ID" dirty="0" err="1"/>
              <a:t>gagasan</a:t>
            </a:r>
            <a:r>
              <a:rPr lang="en-ID" dirty="0"/>
              <a:t> </a:t>
            </a:r>
            <a:r>
              <a:rPr lang="en-ID" dirty="0" err="1"/>
              <a:t>desain</a:t>
            </a:r>
            <a:r>
              <a:rPr lang="en-ID" dirty="0"/>
              <a:t> </a:t>
            </a:r>
            <a:r>
              <a:rPr lang="en-ID" dirty="0" err="1"/>
              <a:t>melalui</a:t>
            </a:r>
            <a:r>
              <a:rPr lang="en-ID" dirty="0"/>
              <a:t> media visual yang </a:t>
            </a:r>
            <a:r>
              <a:rPr lang="en-ID" dirty="0" err="1"/>
              <a:t>efektif</a:t>
            </a:r>
            <a:r>
              <a:rPr lang="en-ID" dirty="0"/>
              <a:t>. </a:t>
            </a:r>
            <a:r>
              <a:rPr lang="en-ID" dirty="0" err="1"/>
              <a:t>Untuk</a:t>
            </a:r>
            <a:r>
              <a:rPr lang="en-ID" dirty="0"/>
              <a:t> </a:t>
            </a:r>
            <a:r>
              <a:rPr lang="en-ID" dirty="0" err="1"/>
              <a:t>peningkatan</a:t>
            </a:r>
            <a:r>
              <a:rPr lang="en-ID" dirty="0"/>
              <a:t> </a:t>
            </a:r>
            <a:r>
              <a:rPr lang="en-ID" dirty="0" err="1"/>
              <a:t>ke</a:t>
            </a:r>
            <a:r>
              <a:rPr lang="en-ID" dirty="0"/>
              <a:t> </a:t>
            </a:r>
            <a:r>
              <a:rPr lang="en-ID" dirty="0" err="1"/>
              <a:t>depan</a:t>
            </a:r>
            <a:r>
              <a:rPr lang="en-ID" dirty="0"/>
              <a:t>, </a:t>
            </a:r>
            <a:r>
              <a:rPr lang="en-ID" dirty="0" err="1"/>
              <a:t>disarankan</a:t>
            </a:r>
            <a:r>
              <a:rPr lang="en-ID" dirty="0"/>
              <a:t> agar </a:t>
            </a:r>
            <a:r>
              <a:rPr lang="en-ID" dirty="0" err="1"/>
              <a:t>peserta</a:t>
            </a:r>
            <a:r>
              <a:rPr lang="en-ID" dirty="0"/>
              <a:t> </a:t>
            </a:r>
            <a:r>
              <a:rPr lang="en-ID" b="1" dirty="0" err="1"/>
              <a:t>memperkuat</a:t>
            </a:r>
            <a:r>
              <a:rPr lang="en-ID" b="1" dirty="0"/>
              <a:t> </a:t>
            </a:r>
            <a:r>
              <a:rPr lang="en-ID" b="1" dirty="0" err="1"/>
              <a:t>narasi</a:t>
            </a:r>
            <a:r>
              <a:rPr lang="en-ID" b="1" dirty="0"/>
              <a:t> visual dan </a:t>
            </a:r>
            <a:r>
              <a:rPr lang="en-ID" b="1" dirty="0" err="1"/>
              <a:t>konsistensi</a:t>
            </a:r>
            <a:r>
              <a:rPr lang="en-ID" b="1" dirty="0"/>
              <a:t> </a:t>
            </a:r>
            <a:r>
              <a:rPr lang="en-ID" b="1" dirty="0" err="1"/>
              <a:t>gaya</a:t>
            </a:r>
            <a:r>
              <a:rPr lang="en-ID" b="1" dirty="0"/>
              <a:t> </a:t>
            </a:r>
            <a:r>
              <a:rPr lang="en-ID" b="1" dirty="0" err="1"/>
              <a:t>presentasi</a:t>
            </a:r>
            <a:r>
              <a:rPr lang="en-ID" dirty="0"/>
              <a:t>, </a:t>
            </a:r>
            <a:r>
              <a:rPr lang="en-ID" dirty="0" err="1"/>
              <a:t>sehingga</a:t>
            </a:r>
            <a:r>
              <a:rPr lang="en-ID" dirty="0"/>
              <a:t> </a:t>
            </a:r>
            <a:r>
              <a:rPr lang="en-ID" dirty="0" err="1"/>
              <a:t>karya</a:t>
            </a:r>
            <a:r>
              <a:rPr lang="en-ID" dirty="0"/>
              <a:t> </a:t>
            </a:r>
            <a:r>
              <a:rPr lang="en-ID" dirty="0" err="1"/>
              <a:t>jelas</a:t>
            </a:r>
            <a:r>
              <a:rPr lang="en-ID" dirty="0"/>
              <a:t> </a:t>
            </a:r>
            <a:r>
              <a:rPr lang="en-ID" dirty="0" err="1"/>
              <a:t>secara</a:t>
            </a:r>
            <a:r>
              <a:rPr lang="en-ID" dirty="0"/>
              <a:t> </a:t>
            </a:r>
            <a:r>
              <a:rPr lang="en-ID" dirty="0" err="1"/>
              <a:t>teknis</a:t>
            </a:r>
            <a:r>
              <a:rPr lang="en-ID" dirty="0"/>
              <a:t>, </a:t>
            </a:r>
            <a:r>
              <a:rPr lang="en-ID" dirty="0" err="1"/>
              <a:t>sert</a:t>
            </a:r>
            <a:r>
              <a:rPr lang="en-ID" dirty="0"/>
              <a:t> </a:t>
            </a:r>
            <a:r>
              <a:rPr lang="en-ID" b="1" dirty="0" err="1"/>
              <a:t>menarik</a:t>
            </a:r>
            <a:r>
              <a:rPr lang="en-ID" b="1" dirty="0"/>
              <a:t> </a:t>
            </a:r>
            <a:r>
              <a:rPr lang="en-ID" b="1" dirty="0" err="1"/>
              <a:t>secara</a:t>
            </a:r>
            <a:r>
              <a:rPr lang="en-ID" b="1" dirty="0"/>
              <a:t> </a:t>
            </a:r>
            <a:r>
              <a:rPr lang="en-ID" b="1" dirty="0" err="1"/>
              <a:t>emosional</a:t>
            </a:r>
            <a:r>
              <a:rPr lang="en-ID" b="1" dirty="0"/>
              <a:t> dan </a:t>
            </a:r>
            <a:r>
              <a:rPr lang="en-ID" b="1" dirty="0" err="1"/>
              <a:t>meyakinkan</a:t>
            </a:r>
            <a:r>
              <a:rPr lang="en-ID" b="1" dirty="0"/>
              <a:t> </a:t>
            </a:r>
            <a:r>
              <a:rPr lang="en-ID" b="1" dirty="0" err="1"/>
              <a:t>secara</a:t>
            </a:r>
            <a:r>
              <a:rPr lang="en-ID" b="1" dirty="0"/>
              <a:t> </a:t>
            </a:r>
            <a:r>
              <a:rPr lang="en-ID" b="1" dirty="0" err="1"/>
              <a:t>profesional</a:t>
            </a:r>
            <a:r>
              <a:rPr lang="en-ID" dirty="0"/>
              <a:t> </a:t>
            </a:r>
            <a:r>
              <a:rPr lang="en-ID" dirty="0" err="1"/>
              <a:t>bagi</a:t>
            </a:r>
            <a:r>
              <a:rPr lang="en-ID" dirty="0"/>
              <a:t> </a:t>
            </a:r>
            <a:r>
              <a:rPr lang="en-ID" dirty="0" err="1"/>
              <a:t>audiens</a:t>
            </a:r>
            <a:r>
              <a:rPr lang="en-ID" dirty="0"/>
              <a:t> </a:t>
            </a:r>
            <a:r>
              <a:rPr lang="en-ID" dirty="0" err="1"/>
              <a:t>lintas</a:t>
            </a:r>
            <a:r>
              <a:rPr lang="en-ID" dirty="0"/>
              <a:t> </a:t>
            </a:r>
            <a:r>
              <a:rPr lang="en-ID" dirty="0" err="1"/>
              <a:t>bidang</a:t>
            </a:r>
            <a:r>
              <a:rPr lang="en-ID" dirty="0"/>
              <a:t>.</a:t>
            </a:r>
          </a:p>
        </p:txBody>
      </p:sp>
      <p:pic>
        <p:nvPicPr>
          <p:cNvPr id="7" name="Picture 6">
            <a:extLst>
              <a:ext uri="{FF2B5EF4-FFF2-40B4-BE49-F238E27FC236}">
                <a16:creationId xmlns:a16="http://schemas.microsoft.com/office/drawing/2014/main" id="{D1374C17-D8E7-8F32-244F-6C3DA3BB561E}"/>
              </a:ext>
            </a:extLst>
          </p:cNvPr>
          <p:cNvPicPr>
            <a:picLocks noChangeAspect="1"/>
          </p:cNvPicPr>
          <p:nvPr/>
        </p:nvPicPr>
        <p:blipFill>
          <a:blip r:embed="rId2"/>
          <a:stretch>
            <a:fillRect/>
          </a:stretch>
        </p:blipFill>
        <p:spPr>
          <a:xfrm>
            <a:off x="8908208" y="281721"/>
            <a:ext cx="2898475" cy="1498997"/>
          </a:xfrm>
          <a:prstGeom prst="rect">
            <a:avLst/>
          </a:prstGeom>
        </p:spPr>
      </p:pic>
      <p:sp>
        <p:nvSpPr>
          <p:cNvPr id="10" name="TextBox 9">
            <a:extLst>
              <a:ext uri="{FF2B5EF4-FFF2-40B4-BE49-F238E27FC236}">
                <a16:creationId xmlns:a16="http://schemas.microsoft.com/office/drawing/2014/main" id="{8E1B0A33-C2FC-D8EE-5942-241B0303F8CE}"/>
              </a:ext>
            </a:extLst>
          </p:cNvPr>
          <p:cNvSpPr txBox="1"/>
          <p:nvPr/>
        </p:nvSpPr>
        <p:spPr>
          <a:xfrm>
            <a:off x="1355620" y="3414149"/>
            <a:ext cx="2930454" cy="1477328"/>
          </a:xfrm>
          <a:prstGeom prst="rect">
            <a:avLst/>
          </a:prstGeom>
          <a:noFill/>
        </p:spPr>
        <p:txBody>
          <a:bodyPr wrap="square">
            <a:spAutoFit/>
          </a:bodyPr>
          <a:lstStyle/>
          <a:p>
            <a:r>
              <a:rPr lang="nl-NL" dirty="0">
                <a:latin typeface="Franklin Gothic Demi" panose="020B0703020102020204" pitchFamily="34" charset="0"/>
              </a:rPr>
              <a:t>reviewer melihat peserta </a:t>
            </a:r>
            <a:r>
              <a:rPr lang="en-ID" b="1" dirty="0" err="1"/>
              <a:t>mampu</a:t>
            </a:r>
            <a:r>
              <a:rPr lang="en-ID" b="1" dirty="0"/>
              <a:t> </a:t>
            </a:r>
            <a:r>
              <a:rPr lang="en-ID" b="1" dirty="0" err="1"/>
              <a:t>menampilkan</a:t>
            </a:r>
            <a:r>
              <a:rPr lang="en-ID" b="1" dirty="0"/>
              <a:t> </a:t>
            </a:r>
            <a:r>
              <a:rPr lang="en-ID" b="1" dirty="0" err="1"/>
              <a:t>karya</a:t>
            </a:r>
            <a:r>
              <a:rPr lang="en-ID" b="1" dirty="0"/>
              <a:t> </a:t>
            </a:r>
            <a:r>
              <a:rPr lang="en-ID" b="1" dirty="0" err="1"/>
              <a:t>desain</a:t>
            </a:r>
            <a:r>
              <a:rPr lang="en-ID" b="1" dirty="0"/>
              <a:t> </a:t>
            </a:r>
            <a:r>
              <a:rPr lang="en-ID" b="1" dirty="0" err="1"/>
              <a:t>dengan</a:t>
            </a:r>
            <a:r>
              <a:rPr lang="en-ID" b="1" dirty="0"/>
              <a:t> </a:t>
            </a:r>
            <a:r>
              <a:rPr lang="en-ID" b="1" dirty="0" err="1"/>
              <a:t>visualisasi</a:t>
            </a:r>
            <a:r>
              <a:rPr lang="en-ID" b="1" dirty="0"/>
              <a:t> yang </a:t>
            </a:r>
            <a:r>
              <a:rPr lang="en-ID" b="1" dirty="0" err="1"/>
              <a:t>informatif</a:t>
            </a:r>
            <a:r>
              <a:rPr lang="en-ID" b="1" dirty="0"/>
              <a:t>, </a:t>
            </a:r>
            <a:r>
              <a:rPr lang="en-ID" b="1" dirty="0" err="1"/>
              <a:t>jelas</a:t>
            </a:r>
            <a:r>
              <a:rPr lang="en-ID" b="1" dirty="0"/>
              <a:t>, dan </a:t>
            </a:r>
            <a:r>
              <a:rPr lang="en-ID" b="1" dirty="0" err="1"/>
              <a:t>komunikatif</a:t>
            </a:r>
            <a:r>
              <a:rPr lang="en-ID" dirty="0"/>
              <a:t>.</a:t>
            </a:r>
            <a:endParaRPr lang="en-ID" dirty="0">
              <a:latin typeface="Franklin Gothic Demi" panose="020B0703020102020204" pitchFamily="34" charset="0"/>
            </a:endParaRPr>
          </a:p>
        </p:txBody>
      </p:sp>
      <p:sp>
        <p:nvSpPr>
          <p:cNvPr id="13" name="TextBox 12">
            <a:extLst>
              <a:ext uri="{FF2B5EF4-FFF2-40B4-BE49-F238E27FC236}">
                <a16:creationId xmlns:a16="http://schemas.microsoft.com/office/drawing/2014/main" id="{B452EFE6-200F-9A8B-673D-51248C5E6012}"/>
              </a:ext>
            </a:extLst>
          </p:cNvPr>
          <p:cNvSpPr txBox="1"/>
          <p:nvPr/>
        </p:nvSpPr>
        <p:spPr>
          <a:xfrm>
            <a:off x="1355620" y="2164868"/>
            <a:ext cx="3010250" cy="1323439"/>
          </a:xfrm>
          <a:prstGeom prst="rect">
            <a:avLst/>
          </a:prstGeom>
          <a:noFill/>
        </p:spPr>
        <p:txBody>
          <a:bodyPr wrap="square">
            <a:spAutoFit/>
          </a:bodyPr>
          <a:lstStyle/>
          <a:p>
            <a:r>
              <a:rPr lang="nl-NL" sz="8000" dirty="0">
                <a:latin typeface="Franklin Gothic Demi" panose="020B0703020102020204" pitchFamily="34" charset="0"/>
              </a:rPr>
              <a:t>69% </a:t>
            </a:r>
            <a:endParaRPr lang="en-ID" sz="8000" dirty="0"/>
          </a:p>
        </p:txBody>
      </p:sp>
      <p:sp>
        <p:nvSpPr>
          <p:cNvPr id="15" name="TextBox 14">
            <a:extLst>
              <a:ext uri="{FF2B5EF4-FFF2-40B4-BE49-F238E27FC236}">
                <a16:creationId xmlns:a16="http://schemas.microsoft.com/office/drawing/2014/main" id="{D0254D3D-4CBD-4721-D142-5C90B19A63AF}"/>
              </a:ext>
            </a:extLst>
          </p:cNvPr>
          <p:cNvSpPr txBox="1"/>
          <p:nvPr/>
        </p:nvSpPr>
        <p:spPr>
          <a:xfrm>
            <a:off x="1338902" y="1031219"/>
            <a:ext cx="4107241" cy="646331"/>
          </a:xfrm>
          <a:prstGeom prst="rect">
            <a:avLst/>
          </a:prstGeom>
          <a:noFill/>
        </p:spPr>
        <p:txBody>
          <a:bodyPr wrap="square">
            <a:spAutoFit/>
          </a:bodyPr>
          <a:lstStyle/>
          <a:p>
            <a:r>
              <a:rPr lang="fi-FI" b="1" dirty="0"/>
              <a:t>Kejelasan dan Komunikasi Representasi Karya Desain</a:t>
            </a:r>
            <a:endParaRPr lang="en-ID" b="1" dirty="0"/>
          </a:p>
        </p:txBody>
      </p:sp>
      <p:pic>
        <p:nvPicPr>
          <p:cNvPr id="8" name="Picture 7" descr="Forms response chart. Question title: Representasi karya (gambar teknis, rendering 2D/3D, prototype) ditampilkan dengan jelas dan komunikatif. &#10;&#10;&#10;(Reviewer mengevaluasi bagaimana ide diwujudkan menjadi desain final dalam format 2D dan 3D. Indikatornya meliputi: aksonometri, gambar teknis, rendering, model fisik, atau prototipe. Pentingnya representasi final yang profesional agar karya dapat dipahami dengan jelas oleh audiens akademik maupun industri).. Number of responses: 187 responses.">
            <a:extLst>
              <a:ext uri="{FF2B5EF4-FFF2-40B4-BE49-F238E27FC236}">
                <a16:creationId xmlns:a16="http://schemas.microsoft.com/office/drawing/2014/main" id="{2A4BD97F-E365-20B2-79B9-AC20C65B0718}"/>
              </a:ext>
            </a:extLst>
          </p:cNvPr>
          <p:cNvPicPr>
            <a:picLocks noChangeAspect="1"/>
          </p:cNvPicPr>
          <p:nvPr/>
        </p:nvPicPr>
        <p:blipFill>
          <a:blip r:embed="rId3" cstate="print">
            <a:extLst>
              <a:ext uri="{28A0092B-C50C-407E-A947-70E740481C1C}">
                <a14:useLocalDpi xmlns:a14="http://schemas.microsoft.com/office/drawing/2010/main" val="0"/>
              </a:ext>
            </a:extLst>
          </a:blip>
          <a:srcRect l="3543" t="25635" b="12090"/>
          <a:stretch>
            <a:fillRect/>
          </a:stretch>
        </p:blipFill>
        <p:spPr bwMode="auto">
          <a:xfrm>
            <a:off x="5405886" y="1920815"/>
            <a:ext cx="5528441" cy="1811547"/>
          </a:xfrm>
          <a:prstGeom prst="rect">
            <a:avLst/>
          </a:prstGeom>
          <a:noFill/>
          <a:ln>
            <a:noFill/>
          </a:ln>
        </p:spPr>
      </p:pic>
    </p:spTree>
    <p:extLst>
      <p:ext uri="{BB962C8B-B14F-4D97-AF65-F5344CB8AC3E}">
        <p14:creationId xmlns:p14="http://schemas.microsoft.com/office/powerpoint/2010/main" val="2474638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0C6AC-9C58-A47D-EC93-E139674ADCE3}"/>
            </a:ext>
          </a:extLst>
        </p:cNvPr>
        <p:cNvGrpSpPr/>
        <p:nvPr/>
      </p:nvGrpSpPr>
      <p:grpSpPr>
        <a:xfrm>
          <a:off x="0" y="0"/>
          <a:ext cx="0" cy="0"/>
          <a:chOff x="0" y="0"/>
          <a:chExt cx="0" cy="0"/>
        </a:xfrm>
      </p:grpSpPr>
      <p:pic>
        <p:nvPicPr>
          <p:cNvPr id="4" name="Picture 3" descr="Forms response chart. Question title: Studi pendahuluan yang dilakukan relevan dan mendukung fokus desain.&#10;&#10;&#10;(Reviewer dapat melihat apakah peserta sudah melakukan validasi masalah sebelum merancang solusi. Validasi bisa berupa kajian literatur, studi produk preseden, benchmarking, atau konsultasi dengan pakar. Studi pendahuluan penting sebagai dasar yang obyektif agar masalah yang diangkat benar-benar nyata, bukan sekadar asumsi).. Number of responses: 187 responses.">
            <a:extLst>
              <a:ext uri="{FF2B5EF4-FFF2-40B4-BE49-F238E27FC236}">
                <a16:creationId xmlns:a16="http://schemas.microsoft.com/office/drawing/2014/main" id="{3A96C8B4-36EC-80F0-51B4-0A92D647EE98}"/>
              </a:ext>
            </a:extLst>
          </p:cNvPr>
          <p:cNvPicPr>
            <a:picLocks noChangeAspect="1"/>
          </p:cNvPicPr>
          <p:nvPr/>
        </p:nvPicPr>
        <p:blipFill>
          <a:blip r:embed="rId2" cstate="print">
            <a:extLst>
              <a:ext uri="{28A0092B-C50C-407E-A947-70E740481C1C}">
                <a14:useLocalDpi xmlns:a14="http://schemas.microsoft.com/office/drawing/2010/main" val="0"/>
              </a:ext>
            </a:extLst>
          </a:blip>
          <a:srcRect l="3342" t="26622" b="10115"/>
          <a:stretch>
            <a:fillRect/>
          </a:stretch>
        </p:blipFill>
        <p:spPr bwMode="auto">
          <a:xfrm>
            <a:off x="5309560" y="1880722"/>
            <a:ext cx="5539943" cy="1840302"/>
          </a:xfrm>
          <a:prstGeom prst="rect">
            <a:avLst/>
          </a:prstGeom>
          <a:noFill/>
          <a:ln>
            <a:noFill/>
          </a:ln>
        </p:spPr>
      </p:pic>
      <p:sp>
        <p:nvSpPr>
          <p:cNvPr id="6" name="TextBox 5">
            <a:extLst>
              <a:ext uri="{FF2B5EF4-FFF2-40B4-BE49-F238E27FC236}">
                <a16:creationId xmlns:a16="http://schemas.microsoft.com/office/drawing/2014/main" id="{3C966E31-6962-FE76-D358-0572F3215FEC}"/>
              </a:ext>
            </a:extLst>
          </p:cNvPr>
          <p:cNvSpPr txBox="1"/>
          <p:nvPr/>
        </p:nvSpPr>
        <p:spPr>
          <a:xfrm>
            <a:off x="5405887" y="3821028"/>
            <a:ext cx="6096000" cy="923330"/>
          </a:xfrm>
          <a:prstGeom prst="rect">
            <a:avLst/>
          </a:prstGeom>
          <a:noFill/>
        </p:spPr>
        <p:txBody>
          <a:bodyPr wrap="square">
            <a:spAutoFit/>
          </a:bodyPr>
          <a:lstStyle/>
          <a:p>
            <a:r>
              <a:rPr lang="en-ID" dirty="0" err="1"/>
              <a:t>Secara</a:t>
            </a:r>
            <a:r>
              <a:rPr lang="en-ID" dirty="0"/>
              <a:t> </a:t>
            </a:r>
            <a:r>
              <a:rPr lang="en-ID" dirty="0" err="1"/>
              <a:t>umum</a:t>
            </a:r>
            <a:r>
              <a:rPr lang="en-ID" dirty="0"/>
              <a:t>, </a:t>
            </a:r>
            <a:r>
              <a:rPr lang="en-ID" dirty="0" err="1"/>
              <a:t>karya</a:t>
            </a:r>
            <a:r>
              <a:rPr lang="en-ID" dirty="0"/>
              <a:t> </a:t>
            </a:r>
            <a:r>
              <a:rPr lang="en-ID" dirty="0" err="1"/>
              <a:t>desain</a:t>
            </a:r>
            <a:r>
              <a:rPr lang="en-ID" dirty="0"/>
              <a:t> </a:t>
            </a:r>
            <a:r>
              <a:rPr lang="en-ID" dirty="0" err="1"/>
              <a:t>dinilai</a:t>
            </a:r>
            <a:r>
              <a:rPr lang="en-ID" dirty="0"/>
              <a:t> </a:t>
            </a:r>
            <a:r>
              <a:rPr lang="en-ID" b="1" dirty="0" err="1"/>
              <a:t>realistis</a:t>
            </a:r>
            <a:r>
              <a:rPr lang="en-ID" b="1" dirty="0"/>
              <a:t>, </a:t>
            </a:r>
            <a:r>
              <a:rPr lang="en-ID" b="1" dirty="0" err="1"/>
              <a:t>estetik</a:t>
            </a:r>
            <a:r>
              <a:rPr lang="en-ID" b="1" dirty="0"/>
              <a:t>, dan </a:t>
            </a:r>
            <a:r>
              <a:rPr lang="en-ID" b="1" dirty="0" err="1"/>
              <a:t>berkualitas</a:t>
            </a:r>
            <a:r>
              <a:rPr lang="en-ID" b="1" dirty="0"/>
              <a:t> </a:t>
            </a:r>
            <a:r>
              <a:rPr lang="en-ID" b="1" dirty="0" err="1"/>
              <a:t>tinggi</a:t>
            </a:r>
            <a:r>
              <a:rPr lang="en-ID" dirty="0"/>
              <a:t>, </a:t>
            </a:r>
            <a:r>
              <a:rPr lang="en-ID" dirty="0" err="1"/>
              <a:t>dengan</a:t>
            </a:r>
            <a:r>
              <a:rPr lang="en-ID" dirty="0"/>
              <a:t> </a:t>
            </a:r>
            <a:r>
              <a:rPr lang="en-ID" dirty="0" err="1"/>
              <a:t>penerimaan</a:t>
            </a:r>
            <a:r>
              <a:rPr lang="en-ID" dirty="0"/>
              <a:t> yang </a:t>
            </a:r>
            <a:r>
              <a:rPr lang="en-ID" b="1" dirty="0"/>
              <a:t>sangat </a:t>
            </a:r>
            <a:r>
              <a:rPr lang="en-ID" b="1" dirty="0" err="1"/>
              <a:t>positif</a:t>
            </a:r>
            <a:r>
              <a:rPr lang="en-ID" dirty="0"/>
              <a:t> </a:t>
            </a:r>
            <a:r>
              <a:rPr lang="en-ID" dirty="0" err="1"/>
              <a:t>dari</a:t>
            </a:r>
            <a:r>
              <a:rPr lang="en-ID" dirty="0"/>
              <a:t> </a:t>
            </a:r>
            <a:r>
              <a:rPr lang="en-ID" dirty="0" err="1"/>
              <a:t>mayoritas</a:t>
            </a:r>
            <a:r>
              <a:rPr lang="en-ID" dirty="0"/>
              <a:t> reviewer.</a:t>
            </a:r>
          </a:p>
        </p:txBody>
      </p:sp>
      <p:pic>
        <p:nvPicPr>
          <p:cNvPr id="7" name="Picture 6">
            <a:extLst>
              <a:ext uri="{FF2B5EF4-FFF2-40B4-BE49-F238E27FC236}">
                <a16:creationId xmlns:a16="http://schemas.microsoft.com/office/drawing/2014/main" id="{5B670133-12AD-A730-1170-7279361EDD32}"/>
              </a:ext>
            </a:extLst>
          </p:cNvPr>
          <p:cNvPicPr>
            <a:picLocks noChangeAspect="1"/>
          </p:cNvPicPr>
          <p:nvPr/>
        </p:nvPicPr>
        <p:blipFill>
          <a:blip r:embed="rId3"/>
          <a:stretch>
            <a:fillRect/>
          </a:stretch>
        </p:blipFill>
        <p:spPr>
          <a:xfrm>
            <a:off x="8908208" y="281721"/>
            <a:ext cx="2898475" cy="1498997"/>
          </a:xfrm>
          <a:prstGeom prst="rect">
            <a:avLst/>
          </a:prstGeom>
        </p:spPr>
      </p:pic>
      <p:sp>
        <p:nvSpPr>
          <p:cNvPr id="10" name="TextBox 9">
            <a:extLst>
              <a:ext uri="{FF2B5EF4-FFF2-40B4-BE49-F238E27FC236}">
                <a16:creationId xmlns:a16="http://schemas.microsoft.com/office/drawing/2014/main" id="{671A0215-3ADF-D695-5D3F-15C1FCC27DCD}"/>
              </a:ext>
            </a:extLst>
          </p:cNvPr>
          <p:cNvSpPr txBox="1"/>
          <p:nvPr/>
        </p:nvSpPr>
        <p:spPr>
          <a:xfrm>
            <a:off x="1342497" y="3222359"/>
            <a:ext cx="2930454" cy="1477328"/>
          </a:xfrm>
          <a:prstGeom prst="rect">
            <a:avLst/>
          </a:prstGeom>
          <a:noFill/>
        </p:spPr>
        <p:txBody>
          <a:bodyPr wrap="square">
            <a:spAutoFit/>
          </a:bodyPr>
          <a:lstStyle/>
          <a:p>
            <a:r>
              <a:rPr lang="nl-NL" dirty="0">
                <a:latin typeface="Franklin Gothic Demi" panose="020B0703020102020204" pitchFamily="34" charset="0"/>
              </a:rPr>
              <a:t>reviewer melihat peserta </a:t>
            </a:r>
            <a:r>
              <a:rPr lang="en-ID" b="1" dirty="0" err="1"/>
              <a:t>mampu</a:t>
            </a:r>
            <a:r>
              <a:rPr lang="en-ID" b="1" dirty="0"/>
              <a:t> </a:t>
            </a:r>
            <a:r>
              <a:rPr lang="en-ID" b="1" dirty="0" err="1"/>
              <a:t>menampilkan</a:t>
            </a:r>
            <a:r>
              <a:rPr lang="en-ID" b="1" dirty="0"/>
              <a:t> </a:t>
            </a:r>
            <a:r>
              <a:rPr lang="en-ID" b="1" dirty="0" err="1"/>
              <a:t>karya</a:t>
            </a:r>
            <a:r>
              <a:rPr lang="en-ID" b="1" dirty="0"/>
              <a:t> </a:t>
            </a:r>
            <a:r>
              <a:rPr lang="en-ID" b="1" dirty="0" err="1"/>
              <a:t>desain</a:t>
            </a:r>
            <a:r>
              <a:rPr lang="en-ID" b="1" dirty="0"/>
              <a:t> </a:t>
            </a:r>
            <a:r>
              <a:rPr lang="en-ID" b="1" dirty="0" err="1"/>
              <a:t>dengan</a:t>
            </a:r>
            <a:r>
              <a:rPr lang="en-ID" b="1" dirty="0"/>
              <a:t> </a:t>
            </a:r>
            <a:r>
              <a:rPr lang="en-ID" b="1" dirty="0" err="1"/>
              <a:t>visualisasi</a:t>
            </a:r>
            <a:r>
              <a:rPr lang="en-ID" b="1" dirty="0"/>
              <a:t> yang </a:t>
            </a:r>
            <a:r>
              <a:rPr lang="en-ID" b="1" dirty="0" err="1"/>
              <a:t>informatif</a:t>
            </a:r>
            <a:r>
              <a:rPr lang="en-ID" b="1" dirty="0"/>
              <a:t>, </a:t>
            </a:r>
            <a:r>
              <a:rPr lang="en-ID" b="1" dirty="0" err="1"/>
              <a:t>jelas</a:t>
            </a:r>
            <a:r>
              <a:rPr lang="en-ID" b="1" dirty="0"/>
              <a:t>, dan </a:t>
            </a:r>
            <a:r>
              <a:rPr lang="en-ID" b="1" dirty="0" err="1"/>
              <a:t>komunikatif</a:t>
            </a:r>
            <a:r>
              <a:rPr lang="en-ID" dirty="0"/>
              <a:t>.</a:t>
            </a:r>
            <a:endParaRPr lang="en-ID" dirty="0">
              <a:latin typeface="Franklin Gothic Demi" panose="020B0703020102020204" pitchFamily="34" charset="0"/>
            </a:endParaRPr>
          </a:p>
        </p:txBody>
      </p:sp>
      <p:sp>
        <p:nvSpPr>
          <p:cNvPr id="13" name="TextBox 12">
            <a:extLst>
              <a:ext uri="{FF2B5EF4-FFF2-40B4-BE49-F238E27FC236}">
                <a16:creationId xmlns:a16="http://schemas.microsoft.com/office/drawing/2014/main" id="{2E95AFA4-2BFE-938B-D1DD-DDCBC02CC17B}"/>
              </a:ext>
            </a:extLst>
          </p:cNvPr>
          <p:cNvSpPr txBox="1"/>
          <p:nvPr/>
        </p:nvSpPr>
        <p:spPr>
          <a:xfrm>
            <a:off x="1342497" y="1982000"/>
            <a:ext cx="3010250" cy="1323439"/>
          </a:xfrm>
          <a:prstGeom prst="rect">
            <a:avLst/>
          </a:prstGeom>
          <a:noFill/>
        </p:spPr>
        <p:txBody>
          <a:bodyPr wrap="square">
            <a:spAutoFit/>
          </a:bodyPr>
          <a:lstStyle/>
          <a:p>
            <a:r>
              <a:rPr lang="nl-NL" sz="8000" dirty="0">
                <a:latin typeface="Franklin Gothic Demi" panose="020B0703020102020204" pitchFamily="34" charset="0"/>
              </a:rPr>
              <a:t>72,7% </a:t>
            </a:r>
            <a:endParaRPr lang="en-ID" sz="8000" dirty="0"/>
          </a:p>
        </p:txBody>
      </p:sp>
      <p:pic>
        <p:nvPicPr>
          <p:cNvPr id="2" name="Picture 1" descr="Forms response chart. Question title: Karya menunjukkan kreativitas dalam mengembangkan ide/gagasan alternatif desain. &#10;&#10;&#10;(Reviewer melihat sejauh mana peserta mengeksplorasi alternatif solusi desain, bukan hanya berhenti pada satu ide. Dokumentasi sketsa, prototipe awal, atau eksplorasi visual menjadi indikator. Hal ini selaras dengan prinsip design thinking, yaitu eksplorasi divergen–konvergen, prototyping cepat, dan pendekatan kreatif yang iteratif ).. Number of responses: 186 responses.">
            <a:extLst>
              <a:ext uri="{FF2B5EF4-FFF2-40B4-BE49-F238E27FC236}">
                <a16:creationId xmlns:a16="http://schemas.microsoft.com/office/drawing/2014/main" id="{F999FDCB-42DB-0AA5-6A2A-A72EFA6C1102}"/>
              </a:ext>
            </a:extLst>
          </p:cNvPr>
          <p:cNvPicPr>
            <a:picLocks noChangeAspect="1"/>
          </p:cNvPicPr>
          <p:nvPr/>
        </p:nvPicPr>
        <p:blipFill>
          <a:blip r:embed="rId4" cstate="print">
            <a:extLst>
              <a:ext uri="{28A0092B-C50C-407E-A947-70E740481C1C}">
                <a14:useLocalDpi xmlns:a14="http://schemas.microsoft.com/office/drawing/2010/main" val="0"/>
              </a:ext>
            </a:extLst>
          </a:blip>
          <a:srcRect t="26826" b="9911"/>
          <a:stretch>
            <a:fillRect/>
          </a:stretch>
        </p:blipFill>
        <p:spPr bwMode="auto">
          <a:xfrm>
            <a:off x="5117993" y="1880722"/>
            <a:ext cx="5731510" cy="1840302"/>
          </a:xfrm>
          <a:prstGeom prst="rect">
            <a:avLst/>
          </a:prstGeom>
          <a:noFill/>
          <a:ln>
            <a:noFill/>
          </a:ln>
        </p:spPr>
      </p:pic>
      <p:pic>
        <p:nvPicPr>
          <p:cNvPr id="3" name="Picture 2" descr="Forms response chart. Question title: Proses desain dilengkapi dengan validasi nilai kebaruan.&#10;&#10;&#10;(Reviewer melihat apakah ide peserta memiliki unsur kebaruan yang terukur. Bukan sekadar berbeda, tapi terbukti melalui benchmarking, studi HKI, kajian literatur, atau analisis kompetitor. Validasi kebaruan adalah syarat penting agar karya tidak jatuh ke solusi konvensional dan bisa dipertanggungjawabkan di level akademik maupun industri).&#10;&#10;&#10;&#10;&#10;. Number of responses: 187 responses.">
            <a:extLst>
              <a:ext uri="{FF2B5EF4-FFF2-40B4-BE49-F238E27FC236}">
                <a16:creationId xmlns:a16="http://schemas.microsoft.com/office/drawing/2014/main" id="{0E086FB0-BE39-AA36-493C-4A6F9B66803A}"/>
              </a:ext>
            </a:extLst>
          </p:cNvPr>
          <p:cNvPicPr>
            <a:picLocks noChangeAspect="1"/>
          </p:cNvPicPr>
          <p:nvPr/>
        </p:nvPicPr>
        <p:blipFill>
          <a:blip r:embed="rId5" cstate="print">
            <a:extLst>
              <a:ext uri="{28A0092B-C50C-407E-A947-70E740481C1C}">
                <a14:useLocalDpi xmlns:a14="http://schemas.microsoft.com/office/drawing/2010/main" val="0"/>
              </a:ext>
            </a:extLst>
          </a:blip>
          <a:srcRect t="26627" b="10109"/>
          <a:stretch>
            <a:fillRect/>
          </a:stretch>
        </p:blipFill>
        <p:spPr bwMode="auto">
          <a:xfrm>
            <a:off x="5168313" y="1880723"/>
            <a:ext cx="5731510" cy="1840302"/>
          </a:xfrm>
          <a:prstGeom prst="rect">
            <a:avLst/>
          </a:prstGeom>
          <a:noFill/>
          <a:ln>
            <a:noFill/>
          </a:ln>
        </p:spPr>
      </p:pic>
      <p:pic>
        <p:nvPicPr>
          <p:cNvPr id="5" name="Picture 4" descr="Forms response chart. Question title: Desain menunjukkan penjelasan konseptual dengan mempertimbangkan bentuk, fungsi, mekanisme operasional, dan performa produk secara jelas dan menyeluruh.&#10;&#10;&#10;(Reviewer mengamati apakah peserta mampu mengintegrasikan berbagai aspek desain (bentuk, fungsi, ergonomi, mekanisme, dan performa) ke dalam solusi yang utuh. Ini adalah tahap sintesa desain, di mana berbagai pertimbangan yang sebelumnya terpisah (fungsi, estetika, teknis) dipadukan menjadi satu kesatuan yang logis, operasional, dan dapat diuji).. Number of responses: 187 responses.">
            <a:extLst>
              <a:ext uri="{FF2B5EF4-FFF2-40B4-BE49-F238E27FC236}">
                <a16:creationId xmlns:a16="http://schemas.microsoft.com/office/drawing/2014/main" id="{2EFDB7D8-A611-122F-A8BC-55EB7838920C}"/>
              </a:ext>
            </a:extLst>
          </p:cNvPr>
          <p:cNvPicPr>
            <a:picLocks noChangeAspect="1"/>
          </p:cNvPicPr>
          <p:nvPr/>
        </p:nvPicPr>
        <p:blipFill>
          <a:blip r:embed="rId6" cstate="print">
            <a:extLst>
              <a:ext uri="{28A0092B-C50C-407E-A947-70E740481C1C}">
                <a14:useLocalDpi xmlns:a14="http://schemas.microsoft.com/office/drawing/2010/main" val="0"/>
              </a:ext>
            </a:extLst>
          </a:blip>
          <a:srcRect t="26430" b="10307"/>
          <a:stretch>
            <a:fillRect/>
          </a:stretch>
        </p:blipFill>
        <p:spPr bwMode="auto">
          <a:xfrm>
            <a:off x="5168313" y="1880722"/>
            <a:ext cx="5731510" cy="1840302"/>
          </a:xfrm>
          <a:prstGeom prst="rect">
            <a:avLst/>
          </a:prstGeom>
          <a:noFill/>
          <a:ln>
            <a:noFill/>
          </a:ln>
        </p:spPr>
      </p:pic>
      <p:sp>
        <p:nvSpPr>
          <p:cNvPr id="15" name="TextBox 14">
            <a:extLst>
              <a:ext uri="{FF2B5EF4-FFF2-40B4-BE49-F238E27FC236}">
                <a16:creationId xmlns:a16="http://schemas.microsoft.com/office/drawing/2014/main" id="{2F856DB2-F896-17EC-2E15-E2374FA7DA1F}"/>
              </a:ext>
            </a:extLst>
          </p:cNvPr>
          <p:cNvSpPr txBox="1"/>
          <p:nvPr/>
        </p:nvSpPr>
        <p:spPr>
          <a:xfrm>
            <a:off x="1402163" y="730707"/>
            <a:ext cx="6096000" cy="646331"/>
          </a:xfrm>
          <a:prstGeom prst="rect">
            <a:avLst/>
          </a:prstGeom>
          <a:noFill/>
        </p:spPr>
        <p:txBody>
          <a:bodyPr wrap="square">
            <a:spAutoFit/>
          </a:bodyPr>
          <a:lstStyle/>
          <a:p>
            <a:r>
              <a:rPr lang="en-ID" dirty="0"/>
              <a:t>Hasil </a:t>
            </a:r>
            <a:r>
              <a:rPr lang="en-ID" dirty="0" err="1"/>
              <a:t>akhir</a:t>
            </a:r>
            <a:r>
              <a:rPr lang="en-ID" dirty="0"/>
              <a:t> </a:t>
            </a:r>
            <a:r>
              <a:rPr lang="en-ID" dirty="0" err="1"/>
              <a:t>desain</a:t>
            </a:r>
            <a:r>
              <a:rPr lang="en-ID" dirty="0"/>
              <a:t> </a:t>
            </a:r>
            <a:r>
              <a:rPr lang="en-ID" dirty="0" err="1"/>
              <a:t>realistis</a:t>
            </a:r>
            <a:r>
              <a:rPr lang="en-ID" dirty="0"/>
              <a:t>, </a:t>
            </a:r>
            <a:r>
              <a:rPr lang="en-ID" dirty="0" err="1"/>
              <a:t>estetik</a:t>
            </a:r>
            <a:r>
              <a:rPr lang="en-ID" dirty="0"/>
              <a:t>, dan </a:t>
            </a:r>
            <a:r>
              <a:rPr lang="en-ID" dirty="0" err="1"/>
              <a:t>menunjukkan</a:t>
            </a:r>
            <a:r>
              <a:rPr lang="en-ID" dirty="0"/>
              <a:t> </a:t>
            </a:r>
            <a:r>
              <a:rPr lang="en-ID" dirty="0" err="1"/>
              <a:t>kualitas</a:t>
            </a:r>
            <a:r>
              <a:rPr lang="en-ID" dirty="0"/>
              <a:t> </a:t>
            </a:r>
            <a:r>
              <a:rPr lang="en-ID" dirty="0" err="1"/>
              <a:t>produksi</a:t>
            </a:r>
            <a:r>
              <a:rPr lang="en-ID" dirty="0"/>
              <a:t> yang </a:t>
            </a:r>
            <a:r>
              <a:rPr lang="en-ID" dirty="0" err="1"/>
              <a:t>baik</a:t>
            </a:r>
            <a:endParaRPr lang="en-ID" dirty="0"/>
          </a:p>
        </p:txBody>
      </p:sp>
    </p:spTree>
    <p:extLst>
      <p:ext uri="{BB962C8B-B14F-4D97-AF65-F5344CB8AC3E}">
        <p14:creationId xmlns:p14="http://schemas.microsoft.com/office/powerpoint/2010/main" val="1183305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6EB141-6B65-C4D1-D8C4-94C59BB538FF}"/>
              </a:ext>
            </a:extLst>
          </p:cNvPr>
          <p:cNvSpPr txBox="1"/>
          <p:nvPr/>
        </p:nvSpPr>
        <p:spPr>
          <a:xfrm>
            <a:off x="7568244" y="2364916"/>
            <a:ext cx="3887638" cy="2893100"/>
          </a:xfrm>
          <a:prstGeom prst="rect">
            <a:avLst/>
          </a:prstGeom>
          <a:noFill/>
        </p:spPr>
        <p:txBody>
          <a:bodyPr wrap="square">
            <a:spAutoFit/>
          </a:bodyPr>
          <a:lstStyle/>
          <a:p>
            <a:pPr>
              <a:buFont typeface="+mj-lt"/>
              <a:buAutoNum type="arabicPeriod"/>
            </a:pPr>
            <a:r>
              <a:rPr lang="en-ID" sz="1400" b="1" dirty="0" err="1"/>
              <a:t>Memberikan</a:t>
            </a:r>
            <a:r>
              <a:rPr lang="en-ID" sz="1400" b="1" dirty="0"/>
              <a:t> </a:t>
            </a:r>
            <a:r>
              <a:rPr lang="en-ID" sz="1400" b="1" dirty="0" err="1"/>
              <a:t>konteks</a:t>
            </a:r>
            <a:r>
              <a:rPr lang="en-ID" sz="1400" b="1" dirty="0"/>
              <a:t> dan </a:t>
            </a:r>
            <a:r>
              <a:rPr lang="en-ID" sz="1400" b="1" dirty="0" err="1"/>
              <a:t>transparansi</a:t>
            </a:r>
            <a:r>
              <a:rPr lang="en-ID" sz="1400" dirty="0"/>
              <a:t> </a:t>
            </a:r>
            <a:r>
              <a:rPr lang="en-ID" sz="1400" dirty="0" err="1"/>
              <a:t>terhadap</a:t>
            </a:r>
            <a:r>
              <a:rPr lang="en-ID" sz="1400" dirty="0"/>
              <a:t> </a:t>
            </a:r>
            <a:r>
              <a:rPr lang="en-ID" sz="1400" dirty="0" err="1"/>
              <a:t>penilaian</a:t>
            </a:r>
            <a:r>
              <a:rPr lang="en-ID" sz="1400" dirty="0"/>
              <a:t> </a:t>
            </a:r>
            <a:r>
              <a:rPr lang="en-ID" sz="1400" dirty="0" err="1"/>
              <a:t>sehingga</a:t>
            </a:r>
            <a:r>
              <a:rPr lang="en-ID" sz="1400" dirty="0"/>
              <a:t> </a:t>
            </a:r>
            <a:r>
              <a:rPr lang="en-ID" sz="1400" dirty="0" err="1"/>
              <a:t>peserta</a:t>
            </a:r>
            <a:r>
              <a:rPr lang="en-ID" sz="1400" dirty="0"/>
              <a:t> </a:t>
            </a:r>
            <a:r>
              <a:rPr lang="en-ID" sz="1400" dirty="0" err="1"/>
              <a:t>dapat</a:t>
            </a:r>
            <a:r>
              <a:rPr lang="en-ID" sz="1400" dirty="0"/>
              <a:t> </a:t>
            </a:r>
            <a:r>
              <a:rPr lang="en-ID" sz="1400" dirty="0" err="1"/>
              <a:t>memahami</a:t>
            </a:r>
            <a:r>
              <a:rPr lang="en-ID" sz="1400" dirty="0"/>
              <a:t> </a:t>
            </a:r>
            <a:r>
              <a:rPr lang="en-ID" sz="1400" i="1" dirty="0" err="1"/>
              <a:t>mengapa</a:t>
            </a:r>
            <a:r>
              <a:rPr lang="en-ID" sz="1400" dirty="0"/>
              <a:t> </a:t>
            </a:r>
            <a:r>
              <a:rPr lang="en-ID" sz="1400" dirty="0" err="1"/>
              <a:t>suatu</a:t>
            </a:r>
            <a:r>
              <a:rPr lang="en-ID" sz="1400" dirty="0"/>
              <a:t> </a:t>
            </a:r>
            <a:r>
              <a:rPr lang="en-ID" sz="1400" dirty="0" err="1"/>
              <a:t>aspek</a:t>
            </a:r>
            <a:r>
              <a:rPr lang="en-ID" sz="1400" dirty="0"/>
              <a:t> </a:t>
            </a:r>
            <a:r>
              <a:rPr lang="en-ID" sz="1400" dirty="0" err="1"/>
              <a:t>dianggap</a:t>
            </a:r>
            <a:r>
              <a:rPr lang="en-ID" sz="1400" dirty="0"/>
              <a:t> </a:t>
            </a:r>
            <a:r>
              <a:rPr lang="en-ID" sz="1400" dirty="0" err="1"/>
              <a:t>kuat</a:t>
            </a:r>
            <a:r>
              <a:rPr lang="en-ID" sz="1400" dirty="0"/>
              <a:t> </a:t>
            </a:r>
            <a:r>
              <a:rPr lang="en-ID" sz="1400" dirty="0" err="1"/>
              <a:t>atau</a:t>
            </a:r>
            <a:r>
              <a:rPr lang="en-ID" sz="1400" dirty="0"/>
              <a:t> </a:t>
            </a:r>
            <a:r>
              <a:rPr lang="en-ID" sz="1400" dirty="0" err="1"/>
              <a:t>perlu</a:t>
            </a:r>
            <a:r>
              <a:rPr lang="en-ID" sz="1400" dirty="0"/>
              <a:t> </a:t>
            </a:r>
            <a:r>
              <a:rPr lang="en-ID" sz="1400" dirty="0" err="1"/>
              <a:t>ditingkatkan</a:t>
            </a:r>
            <a:r>
              <a:rPr lang="en-ID" sz="1400" dirty="0"/>
              <a:t>.</a:t>
            </a:r>
          </a:p>
          <a:p>
            <a:pPr>
              <a:buFont typeface="+mj-lt"/>
              <a:buAutoNum type="arabicPeriod"/>
            </a:pPr>
            <a:r>
              <a:rPr lang="en-ID" sz="1400" b="1" dirty="0" err="1"/>
              <a:t>Meningkatkan</a:t>
            </a:r>
            <a:r>
              <a:rPr lang="en-ID" sz="1400" b="1" dirty="0"/>
              <a:t> </a:t>
            </a:r>
            <a:r>
              <a:rPr lang="en-ID" sz="1400" b="1" dirty="0" err="1"/>
              <a:t>nilai</a:t>
            </a:r>
            <a:r>
              <a:rPr lang="en-ID" sz="1400" b="1" dirty="0"/>
              <a:t> </a:t>
            </a:r>
            <a:r>
              <a:rPr lang="en-ID" sz="1400" b="1" dirty="0" err="1"/>
              <a:t>reflektif</a:t>
            </a:r>
            <a:r>
              <a:rPr lang="en-ID" sz="1400" b="1" dirty="0"/>
              <a:t> </a:t>
            </a:r>
            <a:r>
              <a:rPr lang="en-ID" sz="1400" b="1" dirty="0" err="1"/>
              <a:t>dalam</a:t>
            </a:r>
            <a:r>
              <a:rPr lang="en-ID" sz="1400" b="1" dirty="0"/>
              <a:t> proses review</a:t>
            </a:r>
            <a:r>
              <a:rPr lang="en-ID" sz="1400" dirty="0"/>
              <a:t>, </a:t>
            </a:r>
            <a:r>
              <a:rPr lang="en-ID" sz="1400" dirty="0" err="1"/>
              <a:t>terdapat</a:t>
            </a:r>
            <a:r>
              <a:rPr lang="en-ID" sz="1400" dirty="0"/>
              <a:t> </a:t>
            </a:r>
            <a:r>
              <a:rPr lang="en-ID" sz="1400" dirty="0" err="1"/>
              <a:t>pandangan</a:t>
            </a:r>
            <a:r>
              <a:rPr lang="en-ID" sz="1400" dirty="0"/>
              <a:t> </a:t>
            </a:r>
            <a:r>
              <a:rPr lang="en-ID" sz="1400" dirty="0" err="1"/>
              <a:t>kualitatif</a:t>
            </a:r>
            <a:r>
              <a:rPr lang="en-ID" sz="1400" dirty="0"/>
              <a:t> yang </a:t>
            </a:r>
            <a:r>
              <a:rPr lang="en-ID" sz="1400" dirty="0" err="1"/>
              <a:t>memperkuat</a:t>
            </a:r>
            <a:r>
              <a:rPr lang="en-ID" sz="1400" dirty="0"/>
              <a:t> </a:t>
            </a:r>
            <a:r>
              <a:rPr lang="en-ID" sz="1400" dirty="0" err="1"/>
              <a:t>hasil</a:t>
            </a:r>
            <a:r>
              <a:rPr lang="en-ID" sz="1400" dirty="0"/>
              <a:t> </a:t>
            </a:r>
            <a:r>
              <a:rPr lang="en-ID" sz="1400" dirty="0" err="1"/>
              <a:t>kuantitatif</a:t>
            </a:r>
            <a:r>
              <a:rPr lang="en-ID" sz="1400" dirty="0"/>
              <a:t>.</a:t>
            </a:r>
          </a:p>
          <a:p>
            <a:pPr>
              <a:buFont typeface="+mj-lt"/>
              <a:buAutoNum type="arabicPeriod"/>
            </a:pPr>
            <a:r>
              <a:rPr lang="en-ID" sz="1400" b="1" dirty="0" err="1"/>
              <a:t>Menjadi</a:t>
            </a:r>
            <a:r>
              <a:rPr lang="en-ID" sz="1400" b="1" dirty="0"/>
              <a:t> </a:t>
            </a:r>
            <a:r>
              <a:rPr lang="en-ID" sz="1400" b="1" dirty="0" err="1"/>
              <a:t>umpan</a:t>
            </a:r>
            <a:r>
              <a:rPr lang="en-ID" sz="1400" b="1" dirty="0"/>
              <a:t> </a:t>
            </a:r>
            <a:r>
              <a:rPr lang="en-ID" sz="1400" b="1" dirty="0" err="1"/>
              <a:t>balik</a:t>
            </a:r>
            <a:r>
              <a:rPr lang="en-ID" sz="1400" b="1" dirty="0"/>
              <a:t> </a:t>
            </a:r>
            <a:r>
              <a:rPr lang="en-ID" sz="1400" b="1" dirty="0" err="1"/>
              <a:t>konstruktif</a:t>
            </a:r>
            <a:r>
              <a:rPr lang="en-ID" sz="1400" b="1" dirty="0"/>
              <a:t> </a:t>
            </a:r>
            <a:r>
              <a:rPr lang="en-ID" sz="1400" b="1" dirty="0" err="1"/>
              <a:t>bagi</a:t>
            </a:r>
            <a:r>
              <a:rPr lang="en-ID" sz="1400" b="1" dirty="0"/>
              <a:t> </a:t>
            </a:r>
            <a:r>
              <a:rPr lang="en-ID" sz="1400" b="1" dirty="0" err="1"/>
              <a:t>peserta</a:t>
            </a:r>
            <a:r>
              <a:rPr lang="en-ID" sz="1400" b="1" dirty="0"/>
              <a:t> </a:t>
            </a:r>
            <a:r>
              <a:rPr lang="en-ID" sz="1400" b="1" dirty="0" err="1"/>
              <a:t>atau</a:t>
            </a:r>
            <a:r>
              <a:rPr lang="en-ID" sz="1400" b="1" dirty="0"/>
              <a:t> </a:t>
            </a:r>
            <a:r>
              <a:rPr lang="en-ID" sz="1400" b="1" dirty="0" err="1"/>
              <a:t>institusi</a:t>
            </a:r>
            <a:r>
              <a:rPr lang="en-ID" sz="1400" dirty="0"/>
              <a:t>, </a:t>
            </a:r>
            <a:r>
              <a:rPr lang="en-ID" sz="1400" dirty="0" err="1"/>
              <a:t>terutama</a:t>
            </a:r>
            <a:r>
              <a:rPr lang="en-ID" sz="1400" dirty="0"/>
              <a:t> </a:t>
            </a:r>
            <a:r>
              <a:rPr lang="en-ID" sz="1400" dirty="0" err="1"/>
              <a:t>dalam</a:t>
            </a:r>
            <a:r>
              <a:rPr lang="en-ID" sz="1400" dirty="0"/>
              <a:t> </a:t>
            </a:r>
            <a:r>
              <a:rPr lang="en-ID" sz="1400" dirty="0" err="1"/>
              <a:t>pengembangan</a:t>
            </a:r>
            <a:r>
              <a:rPr lang="en-ID" sz="1400" dirty="0"/>
              <a:t> </a:t>
            </a:r>
            <a:r>
              <a:rPr lang="en-ID" sz="1400" dirty="0" err="1"/>
              <a:t>kompetensi</a:t>
            </a:r>
            <a:r>
              <a:rPr lang="en-ID" sz="1400" dirty="0"/>
              <a:t> </a:t>
            </a:r>
            <a:r>
              <a:rPr lang="en-ID" sz="1400" dirty="0" err="1"/>
              <a:t>desain</a:t>
            </a:r>
            <a:r>
              <a:rPr lang="en-ID" sz="1400" dirty="0"/>
              <a:t>.</a:t>
            </a:r>
          </a:p>
          <a:p>
            <a:pPr>
              <a:buFont typeface="+mj-lt"/>
              <a:buAutoNum type="arabicPeriod"/>
            </a:pPr>
            <a:r>
              <a:rPr lang="en-ID" sz="1400" b="1" dirty="0" err="1"/>
              <a:t>Memperkuat</a:t>
            </a:r>
            <a:r>
              <a:rPr lang="en-ID" sz="1400" b="1" dirty="0"/>
              <a:t> </a:t>
            </a:r>
            <a:r>
              <a:rPr lang="en-ID" sz="1400" b="1" dirty="0" err="1"/>
              <a:t>kredibilitas</a:t>
            </a:r>
            <a:r>
              <a:rPr lang="en-ID" sz="1400" b="1" dirty="0"/>
              <a:t> proses </a:t>
            </a:r>
            <a:r>
              <a:rPr lang="en-ID" sz="1400" b="1" dirty="0" err="1"/>
              <a:t>evaluasi</a:t>
            </a:r>
            <a:r>
              <a:rPr lang="en-ID" sz="1400" dirty="0"/>
              <a:t> di </a:t>
            </a:r>
            <a:r>
              <a:rPr lang="en-ID" sz="1400" dirty="0" err="1"/>
              <a:t>mata</a:t>
            </a:r>
            <a:r>
              <a:rPr lang="en-ID" sz="1400" dirty="0"/>
              <a:t> </a:t>
            </a:r>
            <a:r>
              <a:rPr lang="en-ID" sz="1400" dirty="0" err="1"/>
              <a:t>akademisi</a:t>
            </a:r>
            <a:r>
              <a:rPr lang="en-ID" sz="1400" dirty="0"/>
              <a:t> </a:t>
            </a:r>
            <a:r>
              <a:rPr lang="en-ID" sz="1400" dirty="0" err="1"/>
              <a:t>maupun</a:t>
            </a:r>
            <a:r>
              <a:rPr lang="en-ID" sz="1400" dirty="0"/>
              <a:t> </a:t>
            </a:r>
            <a:r>
              <a:rPr lang="en-ID" sz="1400" dirty="0" err="1"/>
              <a:t>industri</a:t>
            </a:r>
            <a:r>
              <a:rPr lang="en-ID" sz="1400" dirty="0"/>
              <a:t>, </a:t>
            </a:r>
            <a:r>
              <a:rPr lang="en-ID" sz="1400" dirty="0" err="1"/>
              <a:t>karena</a:t>
            </a:r>
            <a:r>
              <a:rPr lang="en-ID" sz="1400" dirty="0"/>
              <a:t> </a:t>
            </a:r>
            <a:r>
              <a:rPr lang="en-ID" sz="1400" dirty="0" err="1"/>
              <a:t>setiap</a:t>
            </a:r>
            <a:r>
              <a:rPr lang="en-ID" sz="1400" dirty="0"/>
              <a:t> </a:t>
            </a:r>
            <a:r>
              <a:rPr lang="en-ID" sz="1400" dirty="0" err="1"/>
              <a:t>penilaian</a:t>
            </a:r>
            <a:r>
              <a:rPr lang="en-ID" sz="1400" dirty="0"/>
              <a:t> </a:t>
            </a:r>
            <a:r>
              <a:rPr lang="en-ID" sz="1400" dirty="0" err="1"/>
              <a:t>memiliki</a:t>
            </a:r>
            <a:r>
              <a:rPr lang="en-ID" sz="1400" dirty="0"/>
              <a:t> </a:t>
            </a:r>
            <a:r>
              <a:rPr lang="en-ID" sz="1400" dirty="0" err="1"/>
              <a:t>dasar</a:t>
            </a:r>
            <a:r>
              <a:rPr lang="en-ID" sz="1400" dirty="0"/>
              <a:t> yang </a:t>
            </a:r>
            <a:r>
              <a:rPr lang="en-ID" sz="1400" dirty="0" err="1"/>
              <a:t>dapat</a:t>
            </a:r>
            <a:r>
              <a:rPr lang="en-ID" sz="1400" dirty="0"/>
              <a:t> </a:t>
            </a:r>
            <a:r>
              <a:rPr lang="en-ID" sz="1400" dirty="0" err="1"/>
              <a:t>ditelusuri</a:t>
            </a:r>
            <a:r>
              <a:rPr lang="en-ID" sz="1400" dirty="0"/>
              <a:t>.</a:t>
            </a:r>
          </a:p>
        </p:txBody>
      </p:sp>
      <p:sp>
        <p:nvSpPr>
          <p:cNvPr id="7" name="TextBox 6">
            <a:extLst>
              <a:ext uri="{FF2B5EF4-FFF2-40B4-BE49-F238E27FC236}">
                <a16:creationId xmlns:a16="http://schemas.microsoft.com/office/drawing/2014/main" id="{3C0EEF0E-E7D6-6A5D-D432-8E588306B5FA}"/>
              </a:ext>
            </a:extLst>
          </p:cNvPr>
          <p:cNvSpPr txBox="1"/>
          <p:nvPr/>
        </p:nvSpPr>
        <p:spPr>
          <a:xfrm>
            <a:off x="1196196" y="2175619"/>
            <a:ext cx="3427562" cy="3046988"/>
          </a:xfrm>
          <a:prstGeom prst="rect">
            <a:avLst/>
          </a:prstGeom>
          <a:noFill/>
        </p:spPr>
        <p:txBody>
          <a:bodyPr wrap="square">
            <a:spAutoFit/>
          </a:bodyPr>
          <a:lstStyle/>
          <a:p>
            <a:r>
              <a:rPr lang="en-ID" sz="4800" b="1" dirty="0" err="1">
                <a:latin typeface="Franklin Gothic Medium" panose="020B0603020102020204" pitchFamily="34" charset="0"/>
              </a:rPr>
              <a:t>Masukan</a:t>
            </a:r>
            <a:r>
              <a:rPr lang="en-ID" sz="4800" b="1" dirty="0">
                <a:latin typeface="Franklin Gothic Medium" panose="020B0603020102020204" pitchFamily="34" charset="0"/>
              </a:rPr>
              <a:t> </a:t>
            </a:r>
            <a:r>
              <a:rPr lang="en-ID" sz="4800" b="1" dirty="0" err="1">
                <a:latin typeface="Franklin Gothic Medium" panose="020B0603020102020204" pitchFamily="34" charset="0"/>
              </a:rPr>
              <a:t>untuk</a:t>
            </a:r>
            <a:r>
              <a:rPr lang="en-ID" sz="4800" b="1" dirty="0">
                <a:latin typeface="Franklin Gothic Medium" panose="020B0603020102020204" pitchFamily="34" charset="0"/>
              </a:rPr>
              <a:t> Reviewer</a:t>
            </a:r>
            <a:br>
              <a:rPr lang="en-ID" sz="4800" dirty="0">
                <a:latin typeface="Franklin Gothic Medium" panose="020B0603020102020204" pitchFamily="34" charset="0"/>
              </a:rPr>
            </a:br>
            <a:endParaRPr lang="en-ID" sz="48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E48A8710-8890-A7FA-4EF1-5DEDCF98833C}"/>
              </a:ext>
            </a:extLst>
          </p:cNvPr>
          <p:cNvSpPr txBox="1"/>
          <p:nvPr/>
        </p:nvSpPr>
        <p:spPr>
          <a:xfrm>
            <a:off x="4387969" y="2334138"/>
            <a:ext cx="3088257" cy="1477328"/>
          </a:xfrm>
          <a:prstGeom prst="rect">
            <a:avLst/>
          </a:prstGeom>
          <a:noFill/>
        </p:spPr>
        <p:txBody>
          <a:bodyPr wrap="square">
            <a:spAutoFit/>
          </a:bodyPr>
          <a:lstStyle/>
          <a:p>
            <a:pPr>
              <a:buNone/>
            </a:pPr>
            <a:r>
              <a:rPr lang="en-ID" b="1" dirty="0" err="1"/>
              <a:t>Dianjurkan</a:t>
            </a:r>
            <a:r>
              <a:rPr lang="en-ID" b="1" dirty="0"/>
              <a:t> agar </a:t>
            </a:r>
            <a:r>
              <a:rPr lang="en-ID" b="1" dirty="0" err="1"/>
              <a:t>setiap</a:t>
            </a:r>
            <a:r>
              <a:rPr lang="en-ID" b="1" dirty="0"/>
              <a:t> reviewer </a:t>
            </a:r>
            <a:r>
              <a:rPr lang="en-ID" b="1" dirty="0" err="1"/>
              <a:t>menyertakan</a:t>
            </a:r>
            <a:r>
              <a:rPr lang="en-ID" b="1" dirty="0"/>
              <a:t> </a:t>
            </a:r>
            <a:r>
              <a:rPr lang="en-ID" b="1" dirty="0" err="1"/>
              <a:t>alasan</a:t>
            </a:r>
            <a:r>
              <a:rPr lang="en-ID" b="1" dirty="0"/>
              <a:t> </a:t>
            </a:r>
            <a:r>
              <a:rPr lang="en-ID" b="1" dirty="0" err="1"/>
              <a:t>atau</a:t>
            </a:r>
            <a:r>
              <a:rPr lang="en-ID" b="1" dirty="0"/>
              <a:t> </a:t>
            </a:r>
            <a:r>
              <a:rPr lang="en-ID" b="1" dirty="0" err="1"/>
              <a:t>catatan</a:t>
            </a:r>
            <a:r>
              <a:rPr lang="en-ID" b="1" dirty="0"/>
              <a:t> </a:t>
            </a:r>
            <a:r>
              <a:rPr lang="en-ID" b="1" dirty="0" err="1"/>
              <a:t>singkat</a:t>
            </a:r>
            <a:r>
              <a:rPr lang="en-ID" b="1" dirty="0"/>
              <a:t> di </a:t>
            </a:r>
            <a:r>
              <a:rPr lang="en-ID" b="1" dirty="0" err="1"/>
              <a:t>balik</a:t>
            </a:r>
            <a:r>
              <a:rPr lang="en-ID" b="1" dirty="0"/>
              <a:t> </a:t>
            </a:r>
            <a:r>
              <a:rPr lang="en-ID" b="1" dirty="0" err="1"/>
              <a:t>pilihan</a:t>
            </a:r>
            <a:r>
              <a:rPr lang="en-ID" b="1" dirty="0"/>
              <a:t> </a:t>
            </a:r>
            <a:r>
              <a:rPr lang="en-ID" b="1" dirty="0" err="1"/>
              <a:t>skornya</a:t>
            </a:r>
            <a:r>
              <a:rPr lang="en-ID" b="1" dirty="0"/>
              <a:t> pada </a:t>
            </a:r>
            <a:r>
              <a:rPr lang="en-ID" b="1" dirty="0" err="1"/>
              <a:t>tiap</a:t>
            </a:r>
            <a:r>
              <a:rPr lang="en-ID" b="1" dirty="0"/>
              <a:t> </a:t>
            </a:r>
            <a:r>
              <a:rPr lang="en-ID" b="1" dirty="0" err="1"/>
              <a:t>indikator</a:t>
            </a:r>
            <a:r>
              <a:rPr lang="en-ID" b="1" dirty="0"/>
              <a:t>.</a:t>
            </a:r>
            <a:endParaRPr lang="en-ID" dirty="0"/>
          </a:p>
        </p:txBody>
      </p:sp>
      <p:pic>
        <p:nvPicPr>
          <p:cNvPr id="10" name="Picture 9">
            <a:extLst>
              <a:ext uri="{FF2B5EF4-FFF2-40B4-BE49-F238E27FC236}">
                <a16:creationId xmlns:a16="http://schemas.microsoft.com/office/drawing/2014/main" id="{7E71D29F-4D1B-E202-E7F3-6E108A5460C1}"/>
              </a:ext>
            </a:extLst>
          </p:cNvPr>
          <p:cNvPicPr>
            <a:picLocks noChangeAspect="1"/>
          </p:cNvPicPr>
          <p:nvPr/>
        </p:nvPicPr>
        <p:blipFill>
          <a:blip r:embed="rId2"/>
          <a:stretch>
            <a:fillRect/>
          </a:stretch>
        </p:blipFill>
        <p:spPr>
          <a:xfrm>
            <a:off x="8908208" y="281721"/>
            <a:ext cx="2898475" cy="1498997"/>
          </a:xfrm>
          <a:prstGeom prst="rect">
            <a:avLst/>
          </a:prstGeom>
        </p:spPr>
      </p:pic>
    </p:spTree>
    <p:extLst>
      <p:ext uri="{BB962C8B-B14F-4D97-AF65-F5344CB8AC3E}">
        <p14:creationId xmlns:p14="http://schemas.microsoft.com/office/powerpoint/2010/main" val="3589819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6B13724-7442-515B-1E48-2E09502821F8}"/>
              </a:ext>
            </a:extLst>
          </p:cNvPr>
          <p:cNvPicPr>
            <a:picLocks noChangeAspect="1"/>
          </p:cNvPicPr>
          <p:nvPr/>
        </p:nvPicPr>
        <p:blipFill>
          <a:blip r:embed="rId2">
            <a:extLst>
              <a:ext uri="{28A0092B-C50C-407E-A947-70E740481C1C}">
                <a14:useLocalDpi xmlns:a14="http://schemas.microsoft.com/office/drawing/2010/main" val="0"/>
              </a:ext>
            </a:extLst>
          </a:blip>
          <a:srcRect r="7215"/>
          <a:stretch>
            <a:fillRect/>
          </a:stretch>
        </p:blipFill>
        <p:spPr>
          <a:xfrm>
            <a:off x="97767" y="1069675"/>
            <a:ext cx="12191999" cy="6495691"/>
          </a:xfrm>
          <a:prstGeom prst="rect">
            <a:avLst/>
          </a:prstGeom>
        </p:spPr>
      </p:pic>
      <p:sp>
        <p:nvSpPr>
          <p:cNvPr id="5" name="TextBox 4">
            <a:extLst>
              <a:ext uri="{FF2B5EF4-FFF2-40B4-BE49-F238E27FC236}">
                <a16:creationId xmlns:a16="http://schemas.microsoft.com/office/drawing/2014/main" id="{F9D70F24-CCBA-61F2-6F94-49709EF04E01}"/>
              </a:ext>
            </a:extLst>
          </p:cNvPr>
          <p:cNvSpPr txBox="1"/>
          <p:nvPr/>
        </p:nvSpPr>
        <p:spPr>
          <a:xfrm>
            <a:off x="7681038" y="1653303"/>
            <a:ext cx="1094902" cy="1569660"/>
          </a:xfrm>
          <a:prstGeom prst="rect">
            <a:avLst/>
          </a:prstGeom>
          <a:noFill/>
        </p:spPr>
        <p:txBody>
          <a:bodyPr wrap="square">
            <a:spAutoFit/>
          </a:bodyPr>
          <a:lstStyle/>
          <a:p>
            <a:r>
              <a:rPr lang="en-ID" sz="9600" b="1" dirty="0">
                <a:solidFill>
                  <a:srgbClr val="0070C0"/>
                </a:solidFill>
                <a:latin typeface="Franklin Gothic Medium" panose="020B0603020102020204" pitchFamily="34" charset="0"/>
              </a:rPr>
              <a:t>7</a:t>
            </a:r>
            <a:endParaRPr lang="en-ID" sz="9600" dirty="0">
              <a:solidFill>
                <a:srgbClr val="0070C0"/>
              </a:solidFill>
              <a:latin typeface="Franklin Gothic Medium" panose="020B0603020102020204" pitchFamily="34" charset="0"/>
            </a:endParaRPr>
          </a:p>
        </p:txBody>
      </p:sp>
      <p:sp>
        <p:nvSpPr>
          <p:cNvPr id="9" name="TextBox 8">
            <a:extLst>
              <a:ext uri="{FF2B5EF4-FFF2-40B4-BE49-F238E27FC236}">
                <a16:creationId xmlns:a16="http://schemas.microsoft.com/office/drawing/2014/main" id="{CC10F036-0E7F-570F-2E2D-E72F91DE99E5}"/>
              </a:ext>
            </a:extLst>
          </p:cNvPr>
          <p:cNvSpPr txBox="1"/>
          <p:nvPr/>
        </p:nvSpPr>
        <p:spPr>
          <a:xfrm>
            <a:off x="5324075" y="1130083"/>
            <a:ext cx="2961737" cy="523220"/>
          </a:xfrm>
          <a:prstGeom prst="rect">
            <a:avLst/>
          </a:prstGeom>
          <a:noFill/>
        </p:spPr>
        <p:txBody>
          <a:bodyPr wrap="square">
            <a:spAutoFit/>
          </a:bodyPr>
          <a:lstStyle/>
          <a:p>
            <a:pPr>
              <a:buNone/>
            </a:pPr>
            <a:r>
              <a:rPr lang="en-ID" sz="2800" b="1" dirty="0" err="1">
                <a:solidFill>
                  <a:schemeClr val="bg1">
                    <a:lumMod val="50000"/>
                  </a:schemeClr>
                </a:solidFill>
              </a:rPr>
              <a:t>Sampai</a:t>
            </a:r>
            <a:r>
              <a:rPr lang="en-ID" sz="2800" b="1" dirty="0">
                <a:solidFill>
                  <a:schemeClr val="bg1">
                    <a:lumMod val="50000"/>
                  </a:schemeClr>
                </a:solidFill>
              </a:rPr>
              <a:t> JUMPA di</a:t>
            </a:r>
            <a:endParaRPr lang="en-ID" sz="2800" dirty="0">
              <a:solidFill>
                <a:schemeClr val="bg1">
                  <a:lumMod val="50000"/>
                </a:schemeClr>
              </a:solidFill>
            </a:endParaRPr>
          </a:p>
        </p:txBody>
      </p:sp>
      <p:pic>
        <p:nvPicPr>
          <p:cNvPr id="17" name="Picture 16">
            <a:extLst>
              <a:ext uri="{FF2B5EF4-FFF2-40B4-BE49-F238E27FC236}">
                <a16:creationId xmlns:a16="http://schemas.microsoft.com/office/drawing/2014/main" id="{13AA0449-ED14-8ED2-1B1D-BA10400F7D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5977" y="1995575"/>
            <a:ext cx="2475819" cy="920265"/>
          </a:xfrm>
          <a:prstGeom prst="rect">
            <a:avLst/>
          </a:prstGeom>
        </p:spPr>
      </p:pic>
    </p:spTree>
    <p:extLst>
      <p:ext uri="{BB962C8B-B14F-4D97-AF65-F5344CB8AC3E}">
        <p14:creationId xmlns:p14="http://schemas.microsoft.com/office/powerpoint/2010/main" val="2043350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TotalTime>
  <Words>972</Words>
  <Application>Microsoft Office PowerPoint</Application>
  <PresentationFormat>Widescreen</PresentationFormat>
  <Paragraphs>105</Paragraphs>
  <Slides>18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6" baseType="lpstr">
      <vt:lpstr>Arial</vt:lpstr>
      <vt:lpstr>Calibri</vt:lpstr>
      <vt:lpstr>Calibri Light</vt:lpstr>
      <vt:lpstr>Franklin Gothic Book</vt:lpstr>
      <vt:lpstr>Franklin Gothic Demi</vt:lpstr>
      <vt:lpstr>Franklin Gothic Medium</vt:lpstr>
      <vt:lpstr>Office Theme</vt:lpstr>
      <vt:lpstr>CorelDRAW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Guguh Sujatmiko</dc:creator>
  <cp:lastModifiedBy>Guguh Sujatmiko</cp:lastModifiedBy>
  <cp:revision>7</cp:revision>
  <dcterms:created xsi:type="dcterms:W3CDTF">2025-10-09T15:57:59Z</dcterms:created>
  <dcterms:modified xsi:type="dcterms:W3CDTF">2026-09-10T14:07:02Z</dcterms:modified>
</cp:coreProperties>
</file>